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4" r:id="rId1"/>
  </p:sldMasterIdLst>
  <p:notesMasterIdLst>
    <p:notesMasterId r:id="rId52"/>
  </p:notesMasterIdLst>
  <p:sldIdLst>
    <p:sldId id="381" r:id="rId2"/>
    <p:sldId id="312" r:id="rId3"/>
    <p:sldId id="422" r:id="rId4"/>
    <p:sldId id="313" r:id="rId5"/>
    <p:sldId id="459" r:id="rId6"/>
    <p:sldId id="460" r:id="rId7"/>
    <p:sldId id="294" r:id="rId8"/>
    <p:sldId id="304" r:id="rId9"/>
    <p:sldId id="314" r:id="rId10"/>
    <p:sldId id="473" r:id="rId11"/>
    <p:sldId id="474" r:id="rId12"/>
    <p:sldId id="475" r:id="rId13"/>
    <p:sldId id="461" r:id="rId14"/>
    <p:sldId id="471" r:id="rId15"/>
    <p:sldId id="463" r:id="rId16"/>
    <p:sldId id="464" r:id="rId17"/>
    <p:sldId id="465" r:id="rId18"/>
    <p:sldId id="466" r:id="rId19"/>
    <p:sldId id="467" r:id="rId20"/>
    <p:sldId id="468" r:id="rId21"/>
    <p:sldId id="469" r:id="rId22"/>
    <p:sldId id="472" r:id="rId23"/>
    <p:sldId id="315" r:id="rId24"/>
    <p:sldId id="284" r:id="rId25"/>
    <p:sldId id="420" r:id="rId26"/>
    <p:sldId id="400" r:id="rId27"/>
    <p:sldId id="423" r:id="rId28"/>
    <p:sldId id="387" r:id="rId29"/>
    <p:sldId id="367" r:id="rId30"/>
    <p:sldId id="369" r:id="rId31"/>
    <p:sldId id="390" r:id="rId32"/>
    <p:sldId id="458" r:id="rId33"/>
    <p:sldId id="457" r:id="rId34"/>
    <p:sldId id="421" r:id="rId35"/>
    <p:sldId id="411" r:id="rId36"/>
    <p:sldId id="424" r:id="rId37"/>
    <p:sldId id="446" r:id="rId38"/>
    <p:sldId id="448" r:id="rId39"/>
    <p:sldId id="449" r:id="rId40"/>
    <p:sldId id="450" r:id="rId41"/>
    <p:sldId id="452" r:id="rId42"/>
    <p:sldId id="453" r:id="rId43"/>
    <p:sldId id="454" r:id="rId44"/>
    <p:sldId id="455" r:id="rId45"/>
    <p:sldId id="456" r:id="rId46"/>
    <p:sldId id="436" r:id="rId47"/>
    <p:sldId id="425" r:id="rId48"/>
    <p:sldId id="361" r:id="rId49"/>
    <p:sldId id="362" r:id="rId50"/>
    <p:sldId id="447" r:id="rId5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46" autoAdjust="0"/>
    <p:restoredTop sz="95737" autoAdjust="0"/>
  </p:normalViewPr>
  <p:slideViewPr>
    <p:cSldViewPr showGuides="1">
      <p:cViewPr>
        <p:scale>
          <a:sx n="70" d="100"/>
          <a:sy n="70" d="100"/>
        </p:scale>
        <p:origin x="-486" y="-120"/>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3DBC7737-D51D-41B6-9CF4-8FFFCF8D7305}" type="datetimeFigureOut">
              <a:rPr lang="en-US"/>
              <a:pPr>
                <a:defRPr/>
              </a:pPr>
              <a:t>11/1/2013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E80CCF45-9087-4624-9A1A-819F2B2F5A1A}" type="slidenum">
              <a:rPr lang="en-US"/>
              <a:pPr>
                <a:defRPr/>
              </a:pPr>
              <a:t>‹#›</a:t>
            </a:fld>
            <a:endParaRPr lang="en-US"/>
          </a:p>
        </p:txBody>
      </p:sp>
    </p:spTree>
    <p:extLst>
      <p:ext uri="{BB962C8B-B14F-4D97-AF65-F5344CB8AC3E}">
        <p14:creationId xmlns="" xmlns:p14="http://schemas.microsoft.com/office/powerpoint/2010/main" val="33963681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Office of Medical</a:t>
            </a:r>
            <a:r>
              <a:rPr lang="en-US" baseline="0" dirty="0" smtClean="0"/>
              <a:t> Programs promotes the safety of America’s roadways through the medical regulations to ensure commercial motor vehicle drivers engaged in interstate commerce are physically qualified to do so.</a:t>
            </a:r>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26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7E380B9-D57F-497D-9134-1CD7AFE876CD}" type="slidenum">
              <a:rPr lang="en-US" smtClean="0"/>
              <a:pPr/>
              <a:t>28</a:t>
            </a:fld>
            <a:endParaRPr lang="en-US"/>
          </a:p>
        </p:txBody>
      </p:sp>
    </p:spTree>
    <p:extLst>
      <p:ext uri="{BB962C8B-B14F-4D97-AF65-F5344CB8AC3E}">
        <p14:creationId xmlns="" xmlns:p14="http://schemas.microsoft.com/office/powerpoint/2010/main" val="551395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367F78-D5F9-4171-85A2-3AD0C1ED063A}" type="slidenum">
              <a:rPr lang="en-US" smtClean="0"/>
              <a:pPr/>
              <a:t>29</a:t>
            </a:fld>
            <a:endParaRPr lang="en-US"/>
          </a:p>
        </p:txBody>
      </p:sp>
    </p:spTree>
    <p:extLst>
      <p:ext uri="{BB962C8B-B14F-4D97-AF65-F5344CB8AC3E}">
        <p14:creationId xmlns="" xmlns:p14="http://schemas.microsoft.com/office/powerpoint/2010/main" val="973648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Garamond" pitchFamily="18" charset="0"/>
              </a:defRPr>
            </a:lvl1pPr>
            <a:lvl2pPr marL="742950" indent="-285750" defTabSz="931863">
              <a:defRPr>
                <a:solidFill>
                  <a:schemeClr val="tx1"/>
                </a:solidFill>
                <a:latin typeface="Garamond" pitchFamily="18" charset="0"/>
              </a:defRPr>
            </a:lvl2pPr>
            <a:lvl3pPr marL="1143000" indent="-228600" defTabSz="931863">
              <a:defRPr>
                <a:solidFill>
                  <a:schemeClr val="tx1"/>
                </a:solidFill>
                <a:latin typeface="Garamond" pitchFamily="18" charset="0"/>
              </a:defRPr>
            </a:lvl3pPr>
            <a:lvl4pPr marL="1600200" indent="-228600" defTabSz="931863">
              <a:defRPr>
                <a:solidFill>
                  <a:schemeClr val="tx1"/>
                </a:solidFill>
                <a:latin typeface="Garamond" pitchFamily="18" charset="0"/>
              </a:defRPr>
            </a:lvl4pPr>
            <a:lvl5pPr marL="2057400" indent="-228600" defTabSz="931863">
              <a:defRPr>
                <a:solidFill>
                  <a:schemeClr val="tx1"/>
                </a:solidFill>
                <a:latin typeface="Garamond" pitchFamily="18" charset="0"/>
              </a:defRPr>
            </a:lvl5pPr>
            <a:lvl6pPr marL="2514600" indent="-228600" defTabSz="931863" eaLnBrk="0" fontAlgn="base" hangingPunct="0">
              <a:spcBef>
                <a:spcPct val="0"/>
              </a:spcBef>
              <a:spcAft>
                <a:spcPct val="0"/>
              </a:spcAft>
              <a:defRPr>
                <a:solidFill>
                  <a:schemeClr val="tx1"/>
                </a:solidFill>
                <a:latin typeface="Garamond" pitchFamily="18" charset="0"/>
              </a:defRPr>
            </a:lvl6pPr>
            <a:lvl7pPr marL="2971800" indent="-228600" defTabSz="931863" eaLnBrk="0" fontAlgn="base" hangingPunct="0">
              <a:spcBef>
                <a:spcPct val="0"/>
              </a:spcBef>
              <a:spcAft>
                <a:spcPct val="0"/>
              </a:spcAft>
              <a:defRPr>
                <a:solidFill>
                  <a:schemeClr val="tx1"/>
                </a:solidFill>
                <a:latin typeface="Garamond" pitchFamily="18" charset="0"/>
              </a:defRPr>
            </a:lvl7pPr>
            <a:lvl8pPr marL="3429000" indent="-228600" defTabSz="931863" eaLnBrk="0" fontAlgn="base" hangingPunct="0">
              <a:spcBef>
                <a:spcPct val="0"/>
              </a:spcBef>
              <a:spcAft>
                <a:spcPct val="0"/>
              </a:spcAft>
              <a:defRPr>
                <a:solidFill>
                  <a:schemeClr val="tx1"/>
                </a:solidFill>
                <a:latin typeface="Garamond" pitchFamily="18" charset="0"/>
              </a:defRPr>
            </a:lvl8pPr>
            <a:lvl9pPr marL="3886200" indent="-228600" defTabSz="931863" eaLnBrk="0" fontAlgn="base" hangingPunct="0">
              <a:spcBef>
                <a:spcPct val="0"/>
              </a:spcBef>
              <a:spcAft>
                <a:spcPct val="0"/>
              </a:spcAft>
              <a:defRPr>
                <a:solidFill>
                  <a:schemeClr val="tx1"/>
                </a:solidFill>
                <a:latin typeface="Garamond" pitchFamily="18" charset="0"/>
              </a:defRPr>
            </a:lvl9pPr>
          </a:lstStyle>
          <a:p>
            <a:fld id="{6908081D-07EA-4465-8FE7-B498773A1369}" type="slidenum">
              <a:rPr lang="en-US" smtClean="0">
                <a:latin typeface="Arial" charset="0"/>
              </a:rPr>
              <a:pPr/>
              <a:t>44</a:t>
            </a:fld>
            <a:endParaRPr lang="en-US" smtClean="0">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49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50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eaLnBrk="1" hangingPunct="1"/>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80CCF45-9087-4624-9A1A-819F2B2F5A1A}" type="slidenum">
              <a:rPr lang="en-US" smtClean="0"/>
              <a:pPr>
                <a:defRPr/>
              </a:pPr>
              <a:t>23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2924F2-B3E0-48A8-8D0D-0102D49D1DD4}" type="slidenum">
              <a:rPr lang="en-US" smtClean="0"/>
              <a:pPr/>
              <a:t>24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21812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dirty="0" smtClean="0"/>
              <a:t>Click to edit Master title style</a:t>
            </a:r>
            <a:endParaRPr lang="en-US" dirty="0"/>
          </a:p>
        </p:txBody>
      </p:sp>
      <p:sp>
        <p:nvSpPr>
          <p:cNvPr id="21812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dirty="0" smtClean="0"/>
              <a:t>Click to edit Master subtitle style</a:t>
            </a:r>
            <a:endParaRPr lang="en-US" dirty="0"/>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9286E745-7973-49C6-B720-CBEA775B4664}" type="slidenum">
              <a:rPr lang="en-US" smtClean="0"/>
              <a:pPr>
                <a:defRPr/>
              </a:pPr>
              <a:t>‹#›</a:t>
            </a:fld>
            <a:endParaRPr lang="en-US"/>
          </a:p>
        </p:txBody>
      </p:sp>
    </p:spTree>
    <p:extLst>
      <p:ext uri="{BB962C8B-B14F-4D97-AF65-F5344CB8AC3E}">
        <p14:creationId xmlns="" xmlns:p14="http://schemas.microsoft.com/office/powerpoint/2010/main" val="187466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xfrm>
            <a:off x="457200" y="6251575"/>
            <a:ext cx="2133600" cy="476250"/>
          </a:xfrm>
          <a:prstGeom prst="rect">
            <a:avLst/>
          </a:prstGeom>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9F256D5-6D3A-49A7-BC4A-0CA8B63FCDA6}" type="slidenum">
              <a:rPr lang="en-US" smtClean="0"/>
              <a:pPr>
                <a:defRPr/>
              </a:pPr>
              <a:t>‹#›</a:t>
            </a:fld>
            <a:endParaRPr lang="en-US"/>
          </a:p>
        </p:txBody>
      </p:sp>
      <p:sp>
        <p:nvSpPr>
          <p:cNvPr id="6" name="Rectangle 14"/>
          <p:cNvSpPr>
            <a:spLocks noGrp="1" noChangeArrowheads="1"/>
          </p:cNvSpPr>
          <p:nvPr>
            <p:ph type="ftr" sz="quarter" idx="12"/>
          </p:nvPr>
        </p:nvSpPr>
        <p:spPr>
          <a:xfrm>
            <a:off x="3124200" y="6248400"/>
            <a:ext cx="2895600" cy="476250"/>
          </a:xfrm>
          <a:prstGeom prst="rect">
            <a:avLst/>
          </a:prstGeom>
          <a:ln/>
        </p:spPr>
        <p:txBody>
          <a:bodyPr/>
          <a:lstStyle>
            <a:lvl1pPr>
              <a:defRPr/>
            </a:lvl1pPr>
          </a:lstStyle>
          <a:p>
            <a:pPr>
              <a:defRPr/>
            </a:pPr>
            <a:endParaRPr lang="en-US"/>
          </a:p>
        </p:txBody>
      </p:sp>
    </p:spTree>
    <p:extLst>
      <p:ext uri="{BB962C8B-B14F-4D97-AF65-F5344CB8AC3E}">
        <p14:creationId xmlns="" xmlns:p14="http://schemas.microsoft.com/office/powerpoint/2010/main" val="3151771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xfrm>
            <a:off x="457200" y="6251575"/>
            <a:ext cx="2133600" cy="476250"/>
          </a:xfrm>
          <a:prstGeom prst="rect">
            <a:avLst/>
          </a:prstGeom>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0C82BBD-9AA3-459F-B048-078CD49D6AA3}" type="slidenum">
              <a:rPr lang="en-US" smtClean="0"/>
              <a:pPr>
                <a:defRPr/>
              </a:pPr>
              <a:t>‹#›</a:t>
            </a:fld>
            <a:endParaRPr lang="en-US"/>
          </a:p>
        </p:txBody>
      </p:sp>
      <p:sp>
        <p:nvSpPr>
          <p:cNvPr id="6" name="Rectangle 14"/>
          <p:cNvSpPr>
            <a:spLocks noGrp="1" noChangeArrowheads="1"/>
          </p:cNvSpPr>
          <p:nvPr>
            <p:ph type="ftr" sz="quarter" idx="12"/>
          </p:nvPr>
        </p:nvSpPr>
        <p:spPr>
          <a:xfrm>
            <a:off x="3124200" y="6248400"/>
            <a:ext cx="2895600" cy="476250"/>
          </a:xfrm>
          <a:prstGeom prst="rect">
            <a:avLst/>
          </a:prstGeom>
          <a:ln/>
        </p:spPr>
        <p:txBody>
          <a:bodyPr/>
          <a:lstStyle>
            <a:lvl1pPr>
              <a:defRPr/>
            </a:lvl1pPr>
          </a:lstStyle>
          <a:p>
            <a:pPr>
              <a:defRPr/>
            </a:pPr>
            <a:endParaRPr lang="en-US"/>
          </a:p>
        </p:txBody>
      </p:sp>
    </p:spTree>
    <p:extLst>
      <p:ext uri="{BB962C8B-B14F-4D97-AF65-F5344CB8AC3E}">
        <p14:creationId xmlns="" xmlns:p14="http://schemas.microsoft.com/office/powerpoint/2010/main" val="2411325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854114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3664290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940255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3393348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2380607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atin typeface="Times New Roman" pitchFamily="18" charset="0"/>
                <a:cs typeface="Times New Roman" pitchFamily="18" charset="0"/>
              </a:defRPr>
            </a:lvl1pPr>
            <a:lvl2pPr>
              <a:defRPr sz="2400">
                <a:latin typeface="Times New Roman" pitchFamily="18" charset="0"/>
                <a:cs typeface="Times New Roman" pitchFamily="18" charset="0"/>
              </a:defRPr>
            </a:lvl2pPr>
            <a:lvl3pPr>
              <a:defRPr sz="2000">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3"/>
          <p:cNvSpPr>
            <a:spLocks noGrp="1" noChangeArrowheads="1"/>
          </p:cNvSpPr>
          <p:nvPr>
            <p:ph type="sldNum" sz="quarter" idx="11"/>
          </p:nvPr>
        </p:nvSpPr>
        <p:spPr>
          <a:ln/>
        </p:spPr>
        <p:txBody>
          <a:bodyPr/>
          <a:lstStyle>
            <a:lvl1pPr>
              <a:defRPr sz="1100">
                <a:latin typeface="Times New Roman" pitchFamily="18" charset="0"/>
                <a:cs typeface="Times New Roman" pitchFamily="18" charset="0"/>
              </a:defRPr>
            </a:lvl1pPr>
          </a:lstStyle>
          <a:p>
            <a:pPr>
              <a:defRPr/>
            </a:pPr>
            <a:fld id="{5EC078DF-8B7E-4ED0-95C8-5F112F3923BC}" type="slidenum">
              <a:rPr lang="en-US" smtClean="0"/>
              <a:pPr>
                <a:defRPr/>
              </a:pPr>
              <a:t>‹#›</a:t>
            </a:fld>
            <a:endParaRPr lang="en-US" dirty="0"/>
          </a:p>
        </p:txBody>
      </p:sp>
    </p:spTree>
    <p:extLst>
      <p:ext uri="{BB962C8B-B14F-4D97-AF65-F5344CB8AC3E}">
        <p14:creationId xmlns="" xmlns:p14="http://schemas.microsoft.com/office/powerpoint/2010/main" val="180343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xfrm>
            <a:off x="457200" y="6251575"/>
            <a:ext cx="2133600" cy="476250"/>
          </a:xfrm>
          <a:prstGeom prst="rect">
            <a:avLst/>
          </a:prstGeom>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FF59A0E-78D4-461B-8823-4749FE8ED661}" type="slidenum">
              <a:rPr lang="en-US" smtClean="0"/>
              <a:pPr>
                <a:defRPr/>
              </a:pPr>
              <a:t>‹#›</a:t>
            </a:fld>
            <a:endParaRPr lang="en-US"/>
          </a:p>
        </p:txBody>
      </p:sp>
      <p:sp>
        <p:nvSpPr>
          <p:cNvPr id="6" name="Rectangle 14"/>
          <p:cNvSpPr>
            <a:spLocks noGrp="1" noChangeArrowheads="1"/>
          </p:cNvSpPr>
          <p:nvPr>
            <p:ph type="ftr" sz="quarter" idx="12"/>
          </p:nvPr>
        </p:nvSpPr>
        <p:spPr>
          <a:xfrm>
            <a:off x="3124200" y="6248400"/>
            <a:ext cx="2895600" cy="476250"/>
          </a:xfrm>
          <a:prstGeom prst="rect">
            <a:avLst/>
          </a:prstGeom>
          <a:ln/>
        </p:spPr>
        <p:txBody>
          <a:bodyPr/>
          <a:lstStyle>
            <a:lvl1pPr>
              <a:defRPr/>
            </a:lvl1pPr>
          </a:lstStyle>
          <a:p>
            <a:pPr>
              <a:defRPr/>
            </a:pPr>
            <a:endParaRPr lang="en-US"/>
          </a:p>
        </p:txBody>
      </p:sp>
    </p:spTree>
    <p:extLst>
      <p:ext uri="{BB962C8B-B14F-4D97-AF65-F5344CB8AC3E}">
        <p14:creationId xmlns="" xmlns:p14="http://schemas.microsoft.com/office/powerpoint/2010/main" val="276109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xfrm>
            <a:off x="457200" y="6251575"/>
            <a:ext cx="2133600" cy="476250"/>
          </a:xfrm>
          <a:prstGeom prst="rect">
            <a:avLst/>
          </a:prstGeom>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2508A724-D072-472A-A804-659C0D41AD87}" type="slidenum">
              <a:rPr lang="en-US" smtClean="0"/>
              <a:pPr>
                <a:defRPr/>
              </a:pPr>
              <a:t>‹#›</a:t>
            </a:fld>
            <a:endParaRPr lang="en-US"/>
          </a:p>
        </p:txBody>
      </p:sp>
      <p:sp>
        <p:nvSpPr>
          <p:cNvPr id="7" name="Rectangle 14"/>
          <p:cNvSpPr>
            <a:spLocks noGrp="1" noChangeArrowheads="1"/>
          </p:cNvSpPr>
          <p:nvPr>
            <p:ph type="ftr" sz="quarter" idx="12"/>
          </p:nvPr>
        </p:nvSpPr>
        <p:spPr>
          <a:xfrm>
            <a:off x="3124200" y="6248400"/>
            <a:ext cx="2895600" cy="476250"/>
          </a:xfrm>
          <a:prstGeom prst="rect">
            <a:avLst/>
          </a:prstGeom>
          <a:ln/>
        </p:spPr>
        <p:txBody>
          <a:bodyPr/>
          <a:lstStyle>
            <a:lvl1pPr>
              <a:defRPr/>
            </a:lvl1pPr>
          </a:lstStyle>
          <a:p>
            <a:pPr>
              <a:defRPr/>
            </a:pPr>
            <a:endParaRPr lang="en-US"/>
          </a:p>
        </p:txBody>
      </p:sp>
    </p:spTree>
    <p:extLst>
      <p:ext uri="{BB962C8B-B14F-4D97-AF65-F5344CB8AC3E}">
        <p14:creationId xmlns="" xmlns:p14="http://schemas.microsoft.com/office/powerpoint/2010/main" val="8496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624DD79C-E331-4CA1-AE5F-DAE94C7910FA}" type="slidenum">
              <a:rPr lang="en-US" smtClean="0"/>
              <a:pPr>
                <a:defRPr/>
              </a:pPr>
              <a:t>‹#›</a:t>
            </a:fld>
            <a:endParaRPr lang="en-US"/>
          </a:p>
        </p:txBody>
      </p:sp>
    </p:spTree>
    <p:extLst>
      <p:ext uri="{BB962C8B-B14F-4D97-AF65-F5344CB8AC3E}">
        <p14:creationId xmlns="" xmlns:p14="http://schemas.microsoft.com/office/powerpoint/2010/main" val="253909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1D4BE72B-63B9-4F43-B1DD-3672A145058F}" type="slidenum">
              <a:rPr lang="en-US" smtClean="0"/>
              <a:pPr>
                <a:defRPr/>
              </a:pPr>
              <a:t>‹#›</a:t>
            </a:fld>
            <a:endParaRPr lang="en-US"/>
          </a:p>
        </p:txBody>
      </p:sp>
    </p:spTree>
    <p:extLst>
      <p:ext uri="{BB962C8B-B14F-4D97-AF65-F5344CB8AC3E}">
        <p14:creationId xmlns="" xmlns:p14="http://schemas.microsoft.com/office/powerpoint/2010/main" val="2916916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
          <p:cNvSpPr>
            <a:spLocks noGrp="1" noChangeArrowheads="1"/>
          </p:cNvSpPr>
          <p:nvPr>
            <p:ph type="sldNum" sz="quarter" idx="11"/>
          </p:nvPr>
        </p:nvSpPr>
        <p:spPr>
          <a:ln/>
        </p:spPr>
        <p:txBody>
          <a:bodyPr/>
          <a:lstStyle>
            <a:lvl1pPr>
              <a:defRPr/>
            </a:lvl1pPr>
          </a:lstStyle>
          <a:p>
            <a:pPr>
              <a:defRPr/>
            </a:pPr>
            <a:fld id="{4E12123D-9455-49E8-AF15-A767144263EF}" type="slidenum">
              <a:rPr lang="en-US" smtClean="0"/>
              <a:pPr>
                <a:defRPr/>
              </a:pPr>
              <a:t>‹#›</a:t>
            </a:fld>
            <a:endParaRPr lang="en-US"/>
          </a:p>
        </p:txBody>
      </p:sp>
    </p:spTree>
    <p:extLst>
      <p:ext uri="{BB962C8B-B14F-4D97-AF65-F5344CB8AC3E}">
        <p14:creationId xmlns="" xmlns:p14="http://schemas.microsoft.com/office/powerpoint/2010/main" val="738263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49431F15-A331-47E6-B7BE-A93646D7C2BB}" type="slidenum">
              <a:rPr lang="en-US" smtClean="0"/>
              <a:pPr>
                <a:defRPr/>
              </a:pPr>
              <a:t>‹#›</a:t>
            </a:fld>
            <a:endParaRPr lang="en-US"/>
          </a:p>
        </p:txBody>
      </p:sp>
    </p:spTree>
    <p:extLst>
      <p:ext uri="{BB962C8B-B14F-4D97-AF65-F5344CB8AC3E}">
        <p14:creationId xmlns="" xmlns:p14="http://schemas.microsoft.com/office/powerpoint/2010/main" val="102666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xfrm>
            <a:off x="457200" y="6251575"/>
            <a:ext cx="2133600" cy="476250"/>
          </a:xfrm>
          <a:prstGeom prst="rect">
            <a:avLst/>
          </a:prstGeom>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DCC2BB77-3301-4626-8F01-A7F0FF6592A1}" type="slidenum">
              <a:rPr lang="en-US" smtClean="0"/>
              <a:pPr>
                <a:defRPr/>
              </a:pPr>
              <a:t>‹#›</a:t>
            </a:fld>
            <a:endParaRPr lang="en-US"/>
          </a:p>
        </p:txBody>
      </p:sp>
      <p:sp>
        <p:nvSpPr>
          <p:cNvPr id="7" name="Rectangle 14"/>
          <p:cNvSpPr>
            <a:spLocks noGrp="1" noChangeArrowheads="1"/>
          </p:cNvSpPr>
          <p:nvPr>
            <p:ph type="ftr" sz="quarter" idx="12"/>
          </p:nvPr>
        </p:nvSpPr>
        <p:spPr>
          <a:xfrm>
            <a:off x="3124200" y="6248400"/>
            <a:ext cx="2895600" cy="476250"/>
          </a:xfrm>
          <a:prstGeom prst="rect">
            <a:avLst/>
          </a:prstGeom>
          <a:ln/>
        </p:spPr>
        <p:txBody>
          <a:bodyPr/>
          <a:lstStyle>
            <a:lvl1pPr>
              <a:defRPr/>
            </a:lvl1pPr>
          </a:lstStyle>
          <a:p>
            <a:pPr>
              <a:defRPr/>
            </a:pPr>
            <a:endParaRPr lang="en-US"/>
          </a:p>
        </p:txBody>
      </p:sp>
    </p:spTree>
    <p:extLst>
      <p:ext uri="{BB962C8B-B14F-4D97-AF65-F5344CB8AC3E}">
        <p14:creationId xmlns="" xmlns:p14="http://schemas.microsoft.com/office/powerpoint/2010/main" val="2509047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7091" name="Rectangle 3"/>
          <p:cNvSpPr>
            <a:spLocks noGrp="1" noChangeArrowheads="1"/>
          </p:cNvSpPr>
          <p:nvPr>
            <p:ph type="sldNum" sz="quarter" idx="4"/>
          </p:nvPr>
        </p:nvSpPr>
        <p:spPr bwMode="auto">
          <a:xfrm>
            <a:off x="7619206" y="6400800"/>
            <a:ext cx="1067594" cy="323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6B41424B-4CFB-425A-B502-D2C123FE9667}" type="slidenum">
              <a:rPr lang="en-US" smtClean="0"/>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2748" y="2230"/>
              <a:ext cx="3007" cy="2085"/>
              <a:chOff x="2748" y="2230"/>
              <a:chExt cx="3007" cy="2085"/>
            </a:xfrm>
          </p:grpSpPr>
          <p:sp>
            <p:nvSpPr>
              <p:cNvPr id="21709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21709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21709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21709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21709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21710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217101" name="Rectangle 13"/>
          <p:cNvSpPr>
            <a:spLocks noGrp="1" noRot="1" noChangeArrowheads="1"/>
          </p:cNvSpPr>
          <p:nvPr>
            <p:ph type="title"/>
          </p:nvPr>
        </p:nvSpPr>
        <p:spPr bwMode="auto">
          <a:xfrm>
            <a:off x="152400" y="1219200"/>
            <a:ext cx="8686800" cy="9096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17103" name="Rectangle 15"/>
          <p:cNvSpPr>
            <a:spLocks noGrp="1" noChangeArrowheads="1"/>
          </p:cNvSpPr>
          <p:nvPr>
            <p:ph type="body" idx="1"/>
          </p:nvPr>
        </p:nvSpPr>
        <p:spPr bwMode="auto">
          <a:xfrm>
            <a:off x="152400" y="2362200"/>
            <a:ext cx="8763000" cy="41049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7" name="Picture 6" descr="header_bg3"/>
          <p:cNvPicPr>
            <a:picLocks noChangeAspect="1" noChangeArrowheads="1"/>
          </p:cNvPicPr>
          <p:nvPr userDrawn="1"/>
        </p:nvPicPr>
        <p:blipFill>
          <a:blip r:embed="rId18" cstate="print">
            <a:extLst>
              <a:ext uri="{28A0092B-C50C-407E-A947-70E740481C1C}">
                <a14:useLocalDpi xmlns="" xmlns:a14="http://schemas.microsoft.com/office/drawing/2010/main" val="0"/>
              </a:ext>
            </a:extLst>
          </a:blip>
          <a:srcRect/>
          <a:stretch>
            <a:fillRect/>
          </a:stretch>
        </p:blipFill>
        <p:spPr bwMode="auto">
          <a:xfrm>
            <a:off x="0" y="0"/>
            <a:ext cx="91440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9" name="Picture 10" descr="white logo.wmf"/>
          <p:cNvPicPr>
            <a:picLocks noChangeAspect="1"/>
          </p:cNvPicPr>
          <p:nvPr userDrawn="1"/>
        </p:nvPicPr>
        <p:blipFill>
          <a:blip r:embed="rId19" cstate="print">
            <a:extLst>
              <a:ext uri="{28A0092B-C50C-407E-A947-70E740481C1C}">
                <a14:useLocalDpi xmlns="" xmlns:a14="http://schemas.microsoft.com/office/drawing/2010/main" val="0"/>
              </a:ext>
            </a:extLst>
          </a:blip>
          <a:srcRect/>
          <a:stretch>
            <a:fillRect/>
          </a:stretch>
        </p:blipFill>
        <p:spPr bwMode="auto">
          <a:xfrm>
            <a:off x="-11545" y="6121328"/>
            <a:ext cx="2451100" cy="749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765" r:id="rId12"/>
    <p:sldLayoutId id="2147483766" r:id="rId13"/>
    <p:sldLayoutId id="2147483767" r:id="rId14"/>
    <p:sldLayoutId id="2147483768" r:id="rId15"/>
    <p:sldLayoutId id="2147483769" r:id="rId16"/>
  </p:sldLayoutIdLst>
  <p:timing>
    <p:tnLst>
      <p:par>
        <p:cTn id="1" dur="indefinite" restart="never" nodeType="tmRoot"/>
      </p:par>
    </p:tnLst>
  </p:timing>
  <p:hf hdr="0" ftr="0" dt="0"/>
  <p:txStyles>
    <p:titleStyle>
      <a:lvl1pPr algn="ctr" rtl="0" eaLnBrk="1" fontAlgn="base" hangingPunct="1">
        <a:spcBef>
          <a:spcPct val="0"/>
        </a:spcBef>
        <a:spcAft>
          <a:spcPct val="0"/>
        </a:spcAft>
        <a:defRPr sz="4400" b="1">
          <a:solidFill>
            <a:schemeClr val="tx2"/>
          </a:solidFill>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latin typeface="+mn-lt"/>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fmcsa.dot.gov/rules-regulations/topics/medical/exemptions.ht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fmcsa.dot.gov/rules-regulations/topics/medical/exemptions.ht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nationalregistry.fmcsa.dot.gov/" TargetMode="External"/><Relationship Id="rId4" Type="http://schemas.openxmlformats.org/officeDocument/2006/relationships/hyperlink" Target="http://www.fmcsa.dot.gov/rules-regulations/topics/medical/medical.ht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686800" cy="5867400"/>
          </a:xfrm>
        </p:spPr>
        <p:txBody>
          <a:bodyPr>
            <a:noAutofit/>
          </a:bodyPr>
          <a:lstStyle/>
          <a:p>
            <a:r>
              <a:rPr lang="en-US" dirty="0" smtClean="0"/>
              <a:t>Updates:  DOT Physicals and Compliance</a:t>
            </a:r>
            <a:br>
              <a:rPr lang="en-US" dirty="0" smtClean="0"/>
            </a:br>
            <a:r>
              <a:rPr lang="en-US" dirty="0" smtClean="0"/>
              <a:t/>
            </a:r>
            <a:br>
              <a:rPr lang="en-US" dirty="0" smtClean="0"/>
            </a:br>
            <a:r>
              <a:rPr lang="en-US" dirty="0" smtClean="0"/>
              <a:t/>
            </a:r>
            <a:br>
              <a:rPr lang="en-US" dirty="0" smtClean="0"/>
            </a:br>
            <a:r>
              <a:rPr lang="en-US" dirty="0" smtClean="0"/>
              <a:t>What’s New</a:t>
            </a:r>
            <a:r>
              <a:rPr lang="en-US" dirty="0" smtClean="0"/>
              <a:t>?</a:t>
            </a:r>
            <a:br>
              <a:rPr lang="en-US" dirty="0" smtClean="0"/>
            </a:br>
            <a:r>
              <a:rPr lang="en-US" dirty="0" smtClean="0"/>
              <a:t/>
            </a:r>
            <a:br>
              <a:rPr lang="en-US" dirty="0" smtClean="0"/>
            </a:br>
            <a:r>
              <a:rPr lang="en-US" dirty="0" smtClean="0"/>
              <a:t>Pam Matheny </a:t>
            </a:r>
            <a:r>
              <a:rPr lang="en-US" dirty="0" smtClean="0"/>
              <a:t/>
            </a:r>
            <a:br>
              <a:rPr lang="en-US" dirty="0" smtClean="0"/>
            </a:br>
            <a:r>
              <a:rPr lang="en-US" dirty="0" smtClean="0"/>
              <a:t>Transportation Department</a:t>
            </a:r>
            <a:br>
              <a:rPr lang="en-US" dirty="0" smtClean="0"/>
            </a:br>
            <a:r>
              <a:rPr lang="en-US" dirty="0" smtClean="0"/>
              <a:t>Public Utilities Commission </a:t>
            </a:r>
            <a:br>
              <a:rPr lang="en-US" dirty="0" smtClean="0"/>
            </a:br>
            <a:r>
              <a:rPr lang="en-US" dirty="0" smtClean="0"/>
              <a:t>State of Ohio</a:t>
            </a:r>
            <a:br>
              <a:rPr lang="en-US" dirty="0" smtClean="0"/>
            </a:br>
            <a:r>
              <a:rPr lang="en-US" dirty="0" smtClean="0"/>
              <a:t/>
            </a:r>
            <a:br>
              <a:rPr lang="en-US" dirty="0" smtClean="0"/>
            </a:br>
            <a:endParaRPr lang="en-US" sz="2800" dirty="0"/>
          </a:p>
        </p:txBody>
      </p:sp>
    </p:spTree>
    <p:extLst>
      <p:ext uri="{BB962C8B-B14F-4D97-AF65-F5344CB8AC3E}">
        <p14:creationId xmlns="" xmlns:p14="http://schemas.microsoft.com/office/powerpoint/2010/main" val="238398334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changing?</a:t>
            </a:r>
            <a:endParaRPr lang="en-US" dirty="0"/>
          </a:p>
        </p:txBody>
      </p:sp>
      <p:sp>
        <p:nvSpPr>
          <p:cNvPr id="3" name="Content Placeholder 2"/>
          <p:cNvSpPr>
            <a:spLocks noGrp="1"/>
          </p:cNvSpPr>
          <p:nvPr>
            <p:ph idx="1"/>
          </p:nvPr>
        </p:nvSpPr>
        <p:spPr>
          <a:xfrm>
            <a:off x="152400" y="2971800"/>
            <a:ext cx="8763000" cy="3495315"/>
          </a:xfrm>
        </p:spPr>
        <p:txBody>
          <a:bodyPr/>
          <a:lstStyle/>
          <a:p>
            <a:r>
              <a:rPr lang="en-US" dirty="0" smtClean="0"/>
              <a:t>State driver licensing agencies (SDLAs) will be adding your medical certification status and the information on your medical examiner’s certificate to your Commercial driver’s license system (CDLIS) record </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1600200"/>
          </a:xfrm>
        </p:spPr>
        <p:txBody>
          <a:bodyPr/>
          <a:lstStyle/>
          <a:p>
            <a:r>
              <a:rPr lang="en-US" dirty="0" smtClean="0"/>
              <a:t>When does this change start?</a:t>
            </a:r>
            <a:endParaRPr lang="en-US" dirty="0"/>
          </a:p>
        </p:txBody>
      </p:sp>
      <p:sp>
        <p:nvSpPr>
          <p:cNvPr id="3" name="Content Placeholder 2"/>
          <p:cNvSpPr>
            <a:spLocks noGrp="1"/>
          </p:cNvSpPr>
          <p:nvPr>
            <p:ph idx="1"/>
          </p:nvPr>
        </p:nvSpPr>
        <p:spPr>
          <a:xfrm>
            <a:off x="228600" y="3581400"/>
            <a:ext cx="8686800" cy="2885715"/>
          </a:xfrm>
        </p:spPr>
        <p:txBody>
          <a:bodyPr/>
          <a:lstStyle/>
          <a:p>
            <a:r>
              <a:rPr lang="en-US" dirty="0" smtClean="0"/>
              <a:t>This change starts on January 30, 2012.</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1828800"/>
          </a:xfrm>
        </p:spPr>
        <p:txBody>
          <a:bodyPr/>
          <a:lstStyle/>
          <a:p>
            <a:r>
              <a:rPr lang="en-US" dirty="0" smtClean="0"/>
              <a:t>What is not changing?</a:t>
            </a:r>
            <a:endParaRPr lang="en-US" dirty="0"/>
          </a:p>
        </p:txBody>
      </p:sp>
      <p:sp>
        <p:nvSpPr>
          <p:cNvPr id="3" name="Content Placeholder 2"/>
          <p:cNvSpPr>
            <a:spLocks noGrp="1"/>
          </p:cNvSpPr>
          <p:nvPr>
            <p:ph idx="1"/>
          </p:nvPr>
        </p:nvSpPr>
        <p:spPr>
          <a:xfrm>
            <a:off x="0" y="3733800"/>
            <a:ext cx="8915400" cy="2733315"/>
          </a:xfrm>
        </p:spPr>
        <p:txBody>
          <a:bodyPr/>
          <a:lstStyle/>
          <a:p>
            <a:r>
              <a:rPr lang="en-US" dirty="0" smtClean="0"/>
              <a:t>The driver physical qualification requirements are not changing.</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1600200"/>
          </a:xfrm>
        </p:spPr>
        <p:txBody>
          <a:bodyPr/>
          <a:lstStyle/>
          <a:p>
            <a:r>
              <a:rPr lang="en-US" dirty="0" smtClean="0"/>
              <a:t>What must I do to comply with the new requirements for making my medical certification part of my CDL driving record?</a:t>
            </a:r>
            <a:endParaRPr lang="en-US" dirty="0"/>
          </a:p>
        </p:txBody>
      </p:sp>
      <p:sp>
        <p:nvSpPr>
          <p:cNvPr id="3" name="Content Placeholder 2"/>
          <p:cNvSpPr>
            <a:spLocks noGrp="1"/>
          </p:cNvSpPr>
          <p:nvPr>
            <p:ph idx="1"/>
          </p:nvPr>
        </p:nvSpPr>
        <p:spPr>
          <a:xfrm>
            <a:off x="0" y="3124200"/>
            <a:ext cx="8915400" cy="3342915"/>
          </a:xfrm>
        </p:spPr>
        <p:txBody>
          <a:bodyPr/>
          <a:lstStyle/>
          <a:p>
            <a:r>
              <a:rPr lang="en-US" dirty="0" smtClean="0"/>
              <a:t>Starting on January 30, 2012, when you:</a:t>
            </a:r>
          </a:p>
          <a:p>
            <a:r>
              <a:rPr lang="en-US" dirty="0" smtClean="0"/>
              <a:t>Apply for a CDL;</a:t>
            </a:r>
          </a:p>
          <a:p>
            <a:r>
              <a:rPr lang="en-US" dirty="0" smtClean="0"/>
              <a:t>Renew a CDL;</a:t>
            </a:r>
          </a:p>
          <a:p>
            <a:r>
              <a:rPr lang="en-US" dirty="0" smtClean="0"/>
              <a:t>Apply for a higher class of CDL;</a:t>
            </a:r>
          </a:p>
          <a:p>
            <a:r>
              <a:rPr lang="en-US" dirty="0" smtClean="0"/>
              <a:t>Apply for a new endorsement on a CDL; or </a:t>
            </a:r>
          </a:p>
          <a:p>
            <a:r>
              <a:rPr lang="en-US" dirty="0" smtClean="0"/>
              <a:t>Transfer a CDL from another State</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5181600"/>
          </a:xfrm>
        </p:spPr>
        <p:txBody>
          <a:bodyPr/>
          <a:lstStyle/>
          <a:p>
            <a:r>
              <a:rPr lang="en-US" sz="3200" dirty="0" smtClean="0"/>
              <a:t>You will be required to self certify to a single type of commercial operation on your driver license application form.  Based on that self certification, you may need to provide your SDLA (State Driver’s License Agencies) with a current medical examiner’s certificate and show any variance you may have to obtain of keep your CDL.</a:t>
            </a:r>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2133600"/>
          </a:xfrm>
        </p:spPr>
        <p:txBody>
          <a:bodyPr/>
          <a:lstStyle/>
          <a:p>
            <a:r>
              <a:rPr lang="en-US" dirty="0" smtClean="0"/>
              <a:t>How do I determine which type of commercial motor vehicle (CMV) operation I should self-certify to my SDLA?</a:t>
            </a:r>
            <a:endParaRPr lang="en-US" dirty="0"/>
          </a:p>
        </p:txBody>
      </p:sp>
      <p:sp>
        <p:nvSpPr>
          <p:cNvPr id="3" name="Content Placeholder 2"/>
          <p:cNvSpPr>
            <a:spLocks noGrp="1"/>
          </p:cNvSpPr>
          <p:nvPr>
            <p:ph idx="1"/>
          </p:nvPr>
        </p:nvSpPr>
        <p:spPr>
          <a:xfrm>
            <a:off x="0" y="3505200"/>
            <a:ext cx="8915400" cy="2961915"/>
          </a:xfrm>
        </p:spPr>
        <p:txBody>
          <a:bodyPr/>
          <a:lstStyle/>
          <a:p>
            <a:r>
              <a:rPr lang="en-US" dirty="0" smtClean="0"/>
              <a:t>Determine if you are in interstate or intrastate commerce.</a:t>
            </a:r>
          </a:p>
          <a:p>
            <a:endParaRPr lang="en-US" dirty="0" smtClean="0"/>
          </a:p>
          <a:p>
            <a:r>
              <a:rPr lang="en-US" dirty="0" smtClean="0"/>
              <a:t>If you are unsure, this can be a personal follow-up question following this presentation.</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1981200"/>
          </a:xfrm>
        </p:spPr>
        <p:txBody>
          <a:bodyPr/>
          <a:lstStyle/>
          <a:p>
            <a:r>
              <a:rPr lang="en-US" dirty="0" smtClean="0"/>
              <a:t>What if I am an existing CDL holder who does not have a license renewal, upgrade or transfer between 1/30/12 and 1/30/14?</a:t>
            </a:r>
            <a:endParaRPr lang="en-US" dirty="0"/>
          </a:p>
        </p:txBody>
      </p:sp>
      <p:sp>
        <p:nvSpPr>
          <p:cNvPr id="3" name="Content Placeholder 2"/>
          <p:cNvSpPr>
            <a:spLocks noGrp="1"/>
          </p:cNvSpPr>
          <p:nvPr>
            <p:ph idx="1"/>
          </p:nvPr>
        </p:nvSpPr>
        <p:spPr>
          <a:xfrm>
            <a:off x="152400" y="3581400"/>
            <a:ext cx="8763000" cy="2885715"/>
          </a:xfrm>
        </p:spPr>
        <p:txBody>
          <a:bodyPr/>
          <a:lstStyle/>
          <a:p>
            <a:r>
              <a:rPr lang="en-US" dirty="0" smtClean="0"/>
              <a:t>You are responsible to determine the type of commerce you are involved in and provide your SDLA with your self-certification of operating status and if required you must provide your SDLA with your current medical examiner’s certificate and any variance document.</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2362200"/>
          </a:xfrm>
        </p:spPr>
        <p:txBody>
          <a:bodyPr/>
          <a:lstStyle/>
          <a:p>
            <a:r>
              <a:rPr lang="en-US" dirty="0" smtClean="0"/>
              <a:t>After I provide my SDLA with my unexpired medical examiner’s certificate, do I still have to carry an original or copy of my medical examiner’s certificate?</a:t>
            </a:r>
            <a:endParaRPr lang="en-US" dirty="0"/>
          </a:p>
        </p:txBody>
      </p:sp>
      <p:sp>
        <p:nvSpPr>
          <p:cNvPr id="3" name="Content Placeholder 2"/>
          <p:cNvSpPr>
            <a:spLocks noGrp="1"/>
          </p:cNvSpPr>
          <p:nvPr>
            <p:ph idx="1"/>
          </p:nvPr>
        </p:nvSpPr>
        <p:spPr>
          <a:xfrm>
            <a:off x="0" y="3886200"/>
            <a:ext cx="8915400" cy="2580915"/>
          </a:xfrm>
        </p:spPr>
        <p:txBody>
          <a:bodyPr/>
          <a:lstStyle/>
          <a:p>
            <a:r>
              <a:rPr lang="en-US" dirty="0" smtClean="0"/>
              <a:t>Yes.  Until the program is fully implemented on 1/30/14, you will still have to carry an original or copy of the medical examiner’s certificate and provide a copy to your employer for your driver qualification file.</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1447800"/>
          </a:xfrm>
        </p:spPr>
        <p:txBody>
          <a:bodyPr/>
          <a:lstStyle/>
          <a:p>
            <a:r>
              <a:rPr lang="en-US" dirty="0" smtClean="0"/>
              <a:t>What should I do with the medical examiner’s certificate beginning on January 30, 2014?</a:t>
            </a:r>
            <a:endParaRPr lang="en-US" dirty="0"/>
          </a:p>
        </p:txBody>
      </p:sp>
      <p:sp>
        <p:nvSpPr>
          <p:cNvPr id="3" name="Content Placeholder 2"/>
          <p:cNvSpPr>
            <a:spLocks noGrp="1"/>
          </p:cNvSpPr>
          <p:nvPr>
            <p:ph idx="1"/>
          </p:nvPr>
        </p:nvSpPr>
        <p:spPr>
          <a:xfrm>
            <a:off x="152400" y="2819400"/>
            <a:ext cx="8763000" cy="3647715"/>
          </a:xfrm>
        </p:spPr>
        <p:txBody>
          <a:bodyPr/>
          <a:lstStyle/>
          <a:p>
            <a:r>
              <a:rPr lang="en-US" dirty="0" smtClean="0"/>
              <a:t>After you provide your SDLA and your employer with the medical examiner’s certificate, the medical examiner’s certificate will only be valid for the first 15 days after it was issued.  Your medical examiner’s certificate will be recorded on your driving record and will become the valid version of your medical certification.</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1600"/>
            <a:ext cx="8839200" cy="2438400"/>
          </a:xfrm>
        </p:spPr>
        <p:txBody>
          <a:bodyPr/>
          <a:lstStyle/>
          <a:p>
            <a:r>
              <a:rPr lang="en-US" dirty="0" smtClean="0"/>
              <a:t>What if I do not provide my SDLA with my self-certification and if required, my medical examiner’s certificate and any required variance document by January 30, 2014?</a:t>
            </a:r>
            <a:endParaRPr lang="en-US" dirty="0"/>
          </a:p>
        </p:txBody>
      </p:sp>
      <p:sp>
        <p:nvSpPr>
          <p:cNvPr id="3" name="Content Placeholder 2"/>
          <p:cNvSpPr>
            <a:spLocks noGrp="1"/>
          </p:cNvSpPr>
          <p:nvPr>
            <p:ph idx="1"/>
          </p:nvPr>
        </p:nvSpPr>
        <p:spPr>
          <a:xfrm>
            <a:off x="0" y="4038600"/>
            <a:ext cx="8915400" cy="2428515"/>
          </a:xfrm>
        </p:spPr>
        <p:txBody>
          <a:bodyPr/>
          <a:lstStyle/>
          <a:p>
            <a:r>
              <a:rPr lang="en-US" dirty="0" smtClean="0"/>
              <a:t>Your SDLA will notify you that you are no longer medically certified to operate a CMV in non-excepted Interstate commerce.  The SDLA will them remove all your CDL privileges from your license.</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19200"/>
            <a:ext cx="8229600" cy="762000"/>
          </a:xfrm>
        </p:spPr>
        <p:txBody>
          <a:bodyPr/>
          <a:lstStyle/>
          <a:p>
            <a:r>
              <a:rPr lang="en-US" sz="3200" dirty="0" smtClean="0"/>
              <a:t>Agenda</a:t>
            </a:r>
            <a:endParaRPr lang="en-US" sz="3200" dirty="0"/>
          </a:p>
        </p:txBody>
      </p:sp>
      <p:sp>
        <p:nvSpPr>
          <p:cNvPr id="2" name="Content Placeholder 1"/>
          <p:cNvSpPr>
            <a:spLocks noGrp="1"/>
          </p:cNvSpPr>
          <p:nvPr>
            <p:ph idx="1"/>
          </p:nvPr>
        </p:nvSpPr>
        <p:spPr>
          <a:xfrm>
            <a:off x="152400" y="2133600"/>
            <a:ext cx="8686800" cy="4343400"/>
          </a:xfrm>
        </p:spPr>
        <p:txBody>
          <a:bodyPr>
            <a:normAutofit/>
          </a:bodyPr>
          <a:lstStyle/>
          <a:p>
            <a:r>
              <a:rPr lang="en-US" dirty="0" smtClean="0"/>
              <a:t>Overview of the Commercial Motor Carrier Industry and FMCSA Medical Programs</a:t>
            </a:r>
          </a:p>
          <a:p>
            <a:r>
              <a:rPr lang="en-US" dirty="0"/>
              <a:t>National Registry of Certified Medical Examiners</a:t>
            </a:r>
          </a:p>
          <a:p>
            <a:r>
              <a:rPr lang="en-US" dirty="0" smtClean="0"/>
              <a:t>Medical Exemptions and Variances</a:t>
            </a:r>
          </a:p>
          <a:p>
            <a:r>
              <a:rPr lang="en-US" dirty="0" smtClean="0"/>
              <a:t>OSA </a:t>
            </a:r>
          </a:p>
          <a:p>
            <a:r>
              <a:rPr lang="en-US" dirty="0" smtClean="0"/>
              <a:t>Online tools  </a:t>
            </a:r>
            <a:endParaRPr lang="en-US" dirty="0"/>
          </a:p>
        </p:txBody>
      </p:sp>
      <p:sp>
        <p:nvSpPr>
          <p:cNvPr id="5" name="Slide Number Placeholder 4"/>
          <p:cNvSpPr>
            <a:spLocks noGrp="1"/>
          </p:cNvSpPr>
          <p:nvPr>
            <p:ph type="sldNum" sz="quarter" idx="11"/>
          </p:nvPr>
        </p:nvSpPr>
        <p:spPr/>
        <p:txBody>
          <a:bodyPr/>
          <a:lstStyle/>
          <a:p>
            <a:pPr>
              <a:defRPr/>
            </a:pPr>
            <a:fld id="{5EC078DF-8B7E-4ED0-95C8-5F112F3923BC}"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8839200" cy="1828800"/>
          </a:xfrm>
        </p:spPr>
        <p:txBody>
          <a:bodyPr/>
          <a:lstStyle/>
          <a:p>
            <a:r>
              <a:rPr lang="en-US" dirty="0" smtClean="0"/>
              <a:t>What should I do when my medical certificate and/or variance is about to expire?</a:t>
            </a:r>
            <a:endParaRPr lang="en-US" dirty="0"/>
          </a:p>
        </p:txBody>
      </p:sp>
      <p:sp>
        <p:nvSpPr>
          <p:cNvPr id="3" name="Content Placeholder 2"/>
          <p:cNvSpPr>
            <a:spLocks noGrp="1"/>
          </p:cNvSpPr>
          <p:nvPr>
            <p:ph idx="1"/>
          </p:nvPr>
        </p:nvSpPr>
        <p:spPr>
          <a:xfrm>
            <a:off x="0" y="3581400"/>
            <a:ext cx="8915400" cy="2885715"/>
          </a:xfrm>
        </p:spPr>
        <p:txBody>
          <a:bodyPr/>
          <a:lstStyle/>
          <a:p>
            <a:r>
              <a:rPr lang="en-US" dirty="0" smtClean="0"/>
              <a:t>You must have a new medical examination and obtain a new medical certificate.  You must then provide the SDLA the new medical examiner’s certificate.  You are also responsible for applying to FMCSA for a renewal of your variance.</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19200"/>
            <a:ext cx="8610600" cy="2590800"/>
          </a:xfrm>
        </p:spPr>
        <p:txBody>
          <a:bodyPr/>
          <a:lstStyle/>
          <a:p>
            <a:r>
              <a:rPr lang="en-US" dirty="0" smtClean="0"/>
              <a:t>What happens if my medical examiner’s certificate or variance expires before I provide my SDLA with a new one?</a:t>
            </a:r>
            <a:endParaRPr lang="en-US" dirty="0"/>
          </a:p>
        </p:txBody>
      </p:sp>
      <p:sp>
        <p:nvSpPr>
          <p:cNvPr id="3" name="Content Placeholder 2"/>
          <p:cNvSpPr>
            <a:spLocks noGrp="1"/>
          </p:cNvSpPr>
          <p:nvPr>
            <p:ph idx="1"/>
          </p:nvPr>
        </p:nvSpPr>
        <p:spPr>
          <a:xfrm>
            <a:off x="0" y="3810000"/>
            <a:ext cx="8915400" cy="2657115"/>
          </a:xfrm>
        </p:spPr>
        <p:txBody>
          <a:bodyPr/>
          <a:lstStyle/>
          <a:p>
            <a:r>
              <a:rPr lang="en-US" dirty="0" smtClean="0"/>
              <a:t>Your SDLA will notify you that you are no longer medically certified to operate a CMV in non-excepted Interstate commerce.  The SDLA will then remove all your CDL privileges from your license.</a:t>
            </a: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I get back my CDL privileges?</a:t>
            </a:r>
            <a:endParaRPr lang="en-US" dirty="0"/>
          </a:p>
        </p:txBody>
      </p:sp>
      <p:sp>
        <p:nvSpPr>
          <p:cNvPr id="3" name="Content Placeholder 2"/>
          <p:cNvSpPr>
            <a:spLocks noGrp="1"/>
          </p:cNvSpPr>
          <p:nvPr>
            <p:ph idx="1"/>
          </p:nvPr>
        </p:nvSpPr>
        <p:spPr/>
        <p:txBody>
          <a:bodyPr/>
          <a:lstStyle/>
          <a:p>
            <a:r>
              <a:rPr lang="en-US" dirty="0" smtClean="0"/>
              <a:t>If the medical examiner’s certificate has expired, you must obtain a new one and provide it to your SDLA.  If the variance has expired, you must renew it with FMCSA.  Your State may require retesting and additional fees to get back your CDL privileges.  If allowed by your SDLA, you may also change your self-certification to an operating category that does not require a medical certification.</a:t>
            </a:r>
          </a:p>
          <a:p>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09600" y="1143000"/>
            <a:ext cx="8077200" cy="914400"/>
          </a:xfrm>
        </p:spPr>
        <p:txBody>
          <a:bodyPr/>
          <a:lstStyle/>
          <a:p>
            <a:r>
              <a:rPr lang="en-US" dirty="0" smtClean="0"/>
              <a:t>Who are the Medical Examiners (MEs)?</a:t>
            </a:r>
          </a:p>
        </p:txBody>
      </p:sp>
      <p:sp>
        <p:nvSpPr>
          <p:cNvPr id="9" name="Content Placeholder 8"/>
          <p:cNvSpPr>
            <a:spLocks noGrp="1"/>
          </p:cNvSpPr>
          <p:nvPr>
            <p:ph idx="1"/>
          </p:nvPr>
        </p:nvSpPr>
        <p:spPr>
          <a:xfrm>
            <a:off x="228600" y="2057400"/>
            <a:ext cx="8610600" cy="4648200"/>
          </a:xfrm>
        </p:spPr>
        <p:txBody>
          <a:bodyPr/>
          <a:lstStyle/>
          <a:p>
            <a:r>
              <a:rPr lang="en-US" dirty="0" smtClean="0"/>
              <a:t>Medical examiners are:      </a:t>
            </a:r>
          </a:p>
          <a:p>
            <a:pPr marL="685800" lvl="1" indent="-342900">
              <a:buClr>
                <a:srgbClr val="FFC000"/>
              </a:buClr>
              <a:buFont typeface="Wingdings" pitchFamily="2" charset="2"/>
              <a:buChar char="q"/>
            </a:pPr>
            <a:r>
              <a:rPr lang="en-US" dirty="0" smtClean="0"/>
              <a:t>Medical professionals who make medical determinations based on FMCSA regulations and guidance</a:t>
            </a:r>
          </a:p>
          <a:p>
            <a:pPr marL="685800" lvl="1" indent="-342900">
              <a:buClr>
                <a:srgbClr val="FFC000"/>
              </a:buClr>
              <a:buFont typeface="Wingdings" pitchFamily="2" charset="2"/>
              <a:buChar char="q"/>
            </a:pPr>
            <a:r>
              <a:rPr lang="en-US" dirty="0" smtClean="0"/>
              <a:t>Licensed, certified, and/or registered in their State </a:t>
            </a:r>
          </a:p>
          <a:p>
            <a:r>
              <a:rPr lang="en-US" dirty="0" smtClean="0"/>
              <a:t>Includes, but not limited to:</a:t>
            </a:r>
          </a:p>
          <a:p>
            <a:pPr marL="685800" lvl="1" indent="-342900">
              <a:buClr>
                <a:srgbClr val="FFC000"/>
              </a:buClr>
              <a:buFont typeface="Wingdings" pitchFamily="2" charset="2"/>
              <a:buChar char="q"/>
            </a:pPr>
            <a:r>
              <a:rPr lang="en-US" dirty="0" smtClean="0"/>
              <a:t>Doctors of Medicine and Osteopathy</a:t>
            </a:r>
          </a:p>
          <a:p>
            <a:pPr marL="685800" lvl="1" indent="-342900">
              <a:buClr>
                <a:srgbClr val="FFC000"/>
              </a:buClr>
              <a:buFont typeface="Wingdings" pitchFamily="2" charset="2"/>
              <a:buChar char="q"/>
            </a:pPr>
            <a:r>
              <a:rPr lang="en-US" dirty="0" smtClean="0"/>
              <a:t>Physician Assistants</a:t>
            </a:r>
          </a:p>
          <a:p>
            <a:pPr marL="685800" lvl="1" indent="-342900">
              <a:buClr>
                <a:srgbClr val="FFC000"/>
              </a:buClr>
              <a:buFont typeface="Wingdings" pitchFamily="2" charset="2"/>
              <a:buChar char="q"/>
            </a:pPr>
            <a:r>
              <a:rPr lang="en-US" dirty="0" smtClean="0"/>
              <a:t>Advanced Practice </a:t>
            </a:r>
            <a:r>
              <a:rPr lang="en-US" dirty="0"/>
              <a:t>N</a:t>
            </a:r>
            <a:r>
              <a:rPr lang="en-US" dirty="0" smtClean="0"/>
              <a:t>urses</a:t>
            </a:r>
          </a:p>
          <a:p>
            <a:pPr marL="685800" lvl="1" indent="-342900">
              <a:buClr>
                <a:srgbClr val="FFC000"/>
              </a:buClr>
              <a:buFont typeface="Wingdings" pitchFamily="2" charset="2"/>
              <a:buChar char="q"/>
            </a:pPr>
            <a:r>
              <a:rPr lang="en-US" dirty="0" smtClean="0"/>
              <a:t>Chiropractors</a:t>
            </a:r>
          </a:p>
          <a:p>
            <a:endParaRPr lang="en-US" sz="2400" dirty="0"/>
          </a:p>
        </p:txBody>
      </p:sp>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52400" y="1219200"/>
            <a:ext cx="8763000" cy="914400"/>
          </a:xfrm>
        </p:spPr>
        <p:txBody>
          <a:bodyPr/>
          <a:lstStyle/>
          <a:p>
            <a:r>
              <a:rPr lang="en-US" dirty="0" smtClean="0"/>
              <a:t>Medical Examiner Responsibilities</a:t>
            </a:r>
          </a:p>
        </p:txBody>
      </p:sp>
      <p:sp>
        <p:nvSpPr>
          <p:cNvPr id="27652" name="Rectangle 4"/>
          <p:cNvSpPr>
            <a:spLocks noGrp="1" noChangeArrowheads="1"/>
          </p:cNvSpPr>
          <p:nvPr>
            <p:ph idx="1"/>
          </p:nvPr>
        </p:nvSpPr>
        <p:spPr>
          <a:xfrm>
            <a:off x="228600" y="2286000"/>
            <a:ext cx="8763000" cy="4267200"/>
          </a:xfrm>
        </p:spPr>
        <p:txBody>
          <a:bodyPr/>
          <a:lstStyle/>
          <a:p>
            <a:r>
              <a:rPr lang="en-US" dirty="0" smtClean="0"/>
              <a:t>Knowledgeable about:</a:t>
            </a:r>
          </a:p>
          <a:p>
            <a:pPr marL="685800" lvl="1" indent="-342900">
              <a:buClr>
                <a:srgbClr val="FFC000"/>
              </a:buClr>
              <a:buFont typeface="Wingdings" pitchFamily="2" charset="2"/>
              <a:buChar char="q"/>
            </a:pPr>
            <a:r>
              <a:rPr lang="en-US" dirty="0" smtClean="0"/>
              <a:t>Physical and mental demands of CMV driver job duties</a:t>
            </a:r>
          </a:p>
          <a:p>
            <a:pPr marL="685800" lvl="1" indent="-342900">
              <a:buClr>
                <a:srgbClr val="FFC000"/>
              </a:buClr>
              <a:buFont typeface="Wingdings" pitchFamily="2" charset="2"/>
              <a:buChar char="q"/>
            </a:pPr>
            <a:r>
              <a:rPr lang="en-US" dirty="0" smtClean="0"/>
              <a:t>FMCSA regulations, including guidance</a:t>
            </a:r>
          </a:p>
          <a:p>
            <a:r>
              <a:rPr lang="en-US" dirty="0" smtClean="0"/>
              <a:t>Use of medical protocols</a:t>
            </a:r>
          </a:p>
          <a:p>
            <a:r>
              <a:rPr lang="en-US" dirty="0" smtClean="0"/>
              <a:t>Make medical determinations based on FMCSA regulations and advisory criteria</a:t>
            </a:r>
          </a:p>
          <a:p>
            <a:endParaRPr lang="en-US" dirty="0" smtClean="0"/>
          </a:p>
        </p:txBody>
      </p:sp>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Registry of Certified Medical Examiners</a:t>
            </a:r>
            <a:endParaRPr lang="en-US" dirty="0"/>
          </a:p>
        </p:txBody>
      </p:sp>
      <p:pic>
        <p:nvPicPr>
          <p:cNvPr id="4" name="Content Placeholder 3" descr="iStock_000009116494XLarge.jpg"/>
          <p:cNvPicPr>
            <a:picLocks noGrp="1" noChangeAspect="1"/>
          </p:cNvPicPr>
          <p:nvPr>
            <p:ph idx="1"/>
          </p:nvPr>
        </p:nvPicPr>
        <p:blipFill>
          <a:blip r:embed="rId2" cstate="print"/>
          <a:stretch>
            <a:fillRect/>
          </a:stretch>
        </p:blipFill>
        <p:spPr>
          <a:xfrm>
            <a:off x="1455943" y="2362200"/>
            <a:ext cx="6155914" cy="4105275"/>
          </a:xfrm>
          <a:prstGeom prst="rect">
            <a:avLst/>
          </a:prstGeom>
        </p:spPr>
      </p:pic>
      <p:sp>
        <p:nvSpPr>
          <p:cNvPr id="6" name="Slide Number Placeholder 5"/>
          <p:cNvSpPr>
            <a:spLocks noGrp="1"/>
          </p:cNvSpPr>
          <p:nvPr>
            <p:ph type="sldNum" sz="quarter" idx="11"/>
          </p:nvPr>
        </p:nvSpPr>
        <p:spPr/>
        <p:txBody>
          <a:bodyPr/>
          <a:lstStyle/>
          <a:p>
            <a:pPr>
              <a:defRPr/>
            </a:pPr>
            <a:fld id="{5EC078DF-8B7E-4ED0-95C8-5F112F3923BC}" type="slidenum">
              <a:rPr lang="en-US" smtClean="0"/>
              <a:pPr>
                <a:defRPr/>
              </a:pPr>
              <a:t>25</a:t>
            </a:fld>
            <a:endParaRPr lang="en-US"/>
          </a:p>
        </p:txBody>
      </p:sp>
    </p:spTree>
    <p:extLst>
      <p:ext uri="{BB962C8B-B14F-4D97-AF65-F5344CB8AC3E}">
        <p14:creationId xmlns="" xmlns:p14="http://schemas.microsoft.com/office/powerpoint/2010/main" val="3663561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1066800"/>
            <a:ext cx="8610600" cy="685800"/>
          </a:xfrm>
        </p:spPr>
        <p:txBody>
          <a:bodyPr/>
          <a:lstStyle/>
          <a:p>
            <a:r>
              <a:rPr lang="en-US" sz="3400" dirty="0" smtClean="0"/>
              <a:t>National Registry Background</a:t>
            </a:r>
          </a:p>
        </p:txBody>
      </p:sp>
      <p:sp>
        <p:nvSpPr>
          <p:cNvPr id="31747" name="Rectangle 3"/>
          <p:cNvSpPr>
            <a:spLocks noGrp="1" noChangeArrowheads="1"/>
          </p:cNvSpPr>
          <p:nvPr>
            <p:ph idx="1"/>
          </p:nvPr>
        </p:nvSpPr>
        <p:spPr>
          <a:xfrm>
            <a:off x="152400" y="1676400"/>
            <a:ext cx="8763000" cy="4800600"/>
          </a:xfrm>
        </p:spPr>
        <p:txBody>
          <a:bodyPr/>
          <a:lstStyle/>
          <a:p>
            <a:pPr marL="342900" lvl="2" indent="-342900">
              <a:buClr>
                <a:srgbClr val="FFC000"/>
              </a:buClr>
              <a:buFont typeface="Wingdings" pitchFamily="2" charset="2"/>
              <a:buChar char=""/>
            </a:pPr>
            <a:r>
              <a:rPr lang="en-US" sz="2800" dirty="0" smtClean="0"/>
              <a:t>New regulation - Published April 20, 2012</a:t>
            </a:r>
          </a:p>
          <a:p>
            <a:pPr marL="342900" lvl="2" indent="-342900">
              <a:buClr>
                <a:srgbClr val="FFC000"/>
              </a:buClr>
            </a:pPr>
            <a:r>
              <a:rPr lang="en-US" sz="2800" dirty="0" smtClean="0"/>
              <a:t>Requires medical examiners:</a:t>
            </a:r>
          </a:p>
          <a:p>
            <a:pPr marL="685800" lvl="1" indent="-342900">
              <a:buClr>
                <a:srgbClr val="FFC000"/>
              </a:buClr>
              <a:buFont typeface="Wingdings" pitchFamily="2" charset="2"/>
              <a:buChar char="q"/>
            </a:pPr>
            <a:r>
              <a:rPr lang="en-US" dirty="0" smtClean="0"/>
              <a:t>Complete training </a:t>
            </a:r>
          </a:p>
          <a:p>
            <a:pPr marL="685800" lvl="1" indent="-342900">
              <a:buClr>
                <a:srgbClr val="FFC000"/>
              </a:buClr>
              <a:buFont typeface="Wingdings" pitchFamily="2" charset="2"/>
              <a:buChar char="q"/>
            </a:pPr>
            <a:r>
              <a:rPr lang="en-US" dirty="0" smtClean="0"/>
              <a:t>Pass </a:t>
            </a:r>
            <a:r>
              <a:rPr lang="en-US" dirty="0"/>
              <a:t>a </a:t>
            </a:r>
            <a:r>
              <a:rPr lang="en-US" dirty="0" smtClean="0"/>
              <a:t>test</a:t>
            </a:r>
            <a:endParaRPr lang="en-US" dirty="0"/>
          </a:p>
          <a:p>
            <a:pPr marL="685800" lvl="1" indent="-342900">
              <a:buClr>
                <a:srgbClr val="FFC000"/>
              </a:buClr>
              <a:buFont typeface="Wingdings" pitchFamily="2" charset="2"/>
              <a:buChar char="q"/>
            </a:pPr>
            <a:r>
              <a:rPr lang="en-US" dirty="0" smtClean="0"/>
              <a:t>Periodic training and testing</a:t>
            </a:r>
          </a:p>
          <a:p>
            <a:pPr marL="685800" lvl="1" indent="-342900">
              <a:buClr>
                <a:srgbClr val="FFC000"/>
              </a:buClr>
              <a:buFont typeface="Wingdings" pitchFamily="2" charset="2"/>
              <a:buChar char="q"/>
            </a:pPr>
            <a:r>
              <a:rPr lang="en-US" dirty="0" smtClean="0"/>
              <a:t>Maintain licensure </a:t>
            </a:r>
          </a:p>
          <a:p>
            <a:r>
              <a:rPr lang="en-US" dirty="0" smtClean="0"/>
              <a:t>Compliance </a:t>
            </a:r>
            <a:r>
              <a:rPr lang="en-US" dirty="0"/>
              <a:t>Date – May 21, 2014</a:t>
            </a:r>
          </a:p>
          <a:p>
            <a:pPr marL="685800" lvl="1" indent="-342900">
              <a:buClr>
                <a:srgbClr val="FFC000"/>
              </a:buClr>
              <a:buFont typeface="Wingdings" pitchFamily="2" charset="2"/>
              <a:buChar char="q"/>
            </a:pPr>
            <a:r>
              <a:rPr lang="en-US" dirty="0"/>
              <a:t>All MEs </a:t>
            </a:r>
            <a:r>
              <a:rPr lang="en-US" dirty="0" smtClean="0"/>
              <a:t>must </a:t>
            </a:r>
            <a:r>
              <a:rPr lang="en-US" dirty="0"/>
              <a:t>be listed on the National Registry</a:t>
            </a:r>
          </a:p>
          <a:p>
            <a:pPr marL="685800" lvl="1" indent="-342900">
              <a:buClr>
                <a:srgbClr val="FFC000"/>
              </a:buClr>
              <a:buFont typeface="Wingdings" pitchFamily="2" charset="2"/>
              <a:buChar char="q"/>
            </a:pPr>
            <a:r>
              <a:rPr lang="en-US" dirty="0"/>
              <a:t>All CMV drivers </a:t>
            </a:r>
            <a:r>
              <a:rPr lang="en-US" dirty="0" smtClean="0"/>
              <a:t>must </a:t>
            </a:r>
            <a:r>
              <a:rPr lang="en-US" dirty="0"/>
              <a:t>use a ME on the National </a:t>
            </a:r>
            <a:r>
              <a:rPr lang="en-US" dirty="0" smtClean="0"/>
              <a:t>Registry</a:t>
            </a:r>
          </a:p>
          <a:p>
            <a:pPr marL="685800" lvl="1" indent="-342900">
              <a:buClr>
                <a:srgbClr val="FFC000"/>
              </a:buClr>
              <a:buFont typeface="Wingdings" pitchFamily="2" charset="2"/>
              <a:buChar char="q"/>
            </a:pPr>
            <a:r>
              <a:rPr lang="en-US" dirty="0"/>
              <a:t>Medical certificates issued prior </a:t>
            </a:r>
            <a:r>
              <a:rPr lang="en-US" dirty="0" smtClean="0"/>
              <a:t>to May 21, 2014 are </a:t>
            </a:r>
            <a:r>
              <a:rPr lang="en-US" dirty="0"/>
              <a:t>valid until the expiration </a:t>
            </a:r>
            <a:r>
              <a:rPr lang="en-US" dirty="0" smtClean="0"/>
              <a:t>date</a:t>
            </a:r>
            <a:endParaRPr lang="en-US" dirty="0"/>
          </a:p>
          <a:p>
            <a:pPr marL="685800" lvl="1" indent="-342900">
              <a:buClr>
                <a:srgbClr val="FFC000"/>
              </a:buClr>
              <a:buFont typeface="Wingdings" pitchFamily="2" charset="2"/>
              <a:buChar char="q"/>
            </a:pPr>
            <a:endParaRPr lang="en-US" dirty="0"/>
          </a:p>
        </p:txBody>
      </p:sp>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26</a:t>
            </a:fld>
            <a:endParaRPr lang="en-US"/>
          </a:p>
        </p:txBody>
      </p:sp>
    </p:spTree>
    <p:extLst>
      <p:ext uri="{BB962C8B-B14F-4D97-AF65-F5344CB8AC3E}">
        <p14:creationId xmlns="" xmlns:p14="http://schemas.microsoft.com/office/powerpoint/2010/main" val="36143482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09800"/>
            <a:ext cx="8763000" cy="2209800"/>
          </a:xfrm>
        </p:spPr>
        <p:txBody>
          <a:bodyPr/>
          <a:lstStyle/>
          <a:p>
            <a:r>
              <a:rPr lang="en-US" sz="3600" dirty="0" smtClean="0"/>
              <a:t>Medical Exemptions and Variances</a:t>
            </a:r>
            <a:endParaRPr lang="en-US" sz="3600"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27</a:t>
            </a:fld>
            <a:endParaRPr lang="en-US"/>
          </a:p>
        </p:txBody>
      </p:sp>
    </p:spTree>
    <p:extLst>
      <p:ext uri="{BB962C8B-B14F-4D97-AF65-F5344CB8AC3E}">
        <p14:creationId xmlns="" xmlns:p14="http://schemas.microsoft.com/office/powerpoint/2010/main" val="2862249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p:cNvSpPr>
            <a:spLocks noChangeArrowheads="1"/>
          </p:cNvSpPr>
          <p:nvPr/>
        </p:nvSpPr>
        <p:spPr bwMode="auto">
          <a:xfrm>
            <a:off x="0" y="99060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TextBox 1"/>
          <p:cNvSpPr txBox="1"/>
          <p:nvPr/>
        </p:nvSpPr>
        <p:spPr>
          <a:xfrm>
            <a:off x="304800" y="1981200"/>
            <a:ext cx="8480749" cy="4462760"/>
          </a:xfrm>
          <a:prstGeom prst="rect">
            <a:avLst/>
          </a:prstGeom>
          <a:noFill/>
        </p:spPr>
        <p:txBody>
          <a:bodyPr wrap="square" rtlCol="0">
            <a:spAutoFit/>
          </a:bodyPr>
          <a:lstStyle/>
          <a:p>
            <a:pPr algn="ctr"/>
            <a:endParaRPr lang="en-US" sz="2400" dirty="0" smtClean="0">
              <a:latin typeface="Times New Roman" pitchFamily="18" charset="0"/>
              <a:cs typeface="Times New Roman" pitchFamily="18" charset="0"/>
            </a:endParaRPr>
          </a:p>
          <a:p>
            <a:pPr marL="342900" indent="-342900">
              <a:buClr>
                <a:srgbClr val="FFC000"/>
              </a:buClr>
              <a:buSzPct val="70000"/>
              <a:buFont typeface="Wingdings" pitchFamily="2" charset="2"/>
              <a:buChar char="n"/>
            </a:pPr>
            <a:r>
              <a:rPr lang="en-US" sz="2800" dirty="0" smtClean="0">
                <a:latin typeface="Times New Roman" pitchFamily="18" charset="0"/>
                <a:cs typeface="Times New Roman" pitchFamily="18" charset="0"/>
              </a:rPr>
              <a:t>For interstate drivers; intrastate drivers must contact their State Driver’s Licensing Agency (SDLAs)</a:t>
            </a:r>
          </a:p>
          <a:p>
            <a:pPr>
              <a:buClr>
                <a:srgbClr val="FFC000"/>
              </a:buClr>
              <a:buSzPct val="70000"/>
            </a:pPr>
            <a:endParaRPr lang="en-US" sz="2800" dirty="0" smtClean="0">
              <a:latin typeface="Times New Roman" pitchFamily="18" charset="0"/>
              <a:cs typeface="Times New Roman" pitchFamily="18" charset="0"/>
            </a:endParaRPr>
          </a:p>
          <a:p>
            <a:pPr marL="342900" indent="-342900">
              <a:buClr>
                <a:srgbClr val="FFC000"/>
              </a:buClr>
              <a:buSzPct val="70000"/>
              <a:buFont typeface="Wingdings" pitchFamily="2" charset="2"/>
              <a:buChar char="n"/>
            </a:pPr>
            <a:r>
              <a:rPr lang="en-US" sz="2800" dirty="0" smtClean="0">
                <a:latin typeface="Times New Roman" pitchFamily="18" charset="0"/>
                <a:cs typeface="Times New Roman" pitchFamily="18" charset="0"/>
              </a:rPr>
              <a:t>Application </a:t>
            </a:r>
            <a:r>
              <a:rPr lang="en-US" sz="2800" dirty="0">
                <a:latin typeface="Times New Roman" pitchFamily="18" charset="0"/>
                <a:cs typeface="Times New Roman" pitchFamily="18" charset="0"/>
              </a:rPr>
              <a:t>for exemption to the regulation</a:t>
            </a:r>
          </a:p>
          <a:p>
            <a:pPr marL="685800" indent="-342900">
              <a:buClr>
                <a:srgbClr val="FFC000"/>
              </a:buClr>
              <a:buSzPct val="70000"/>
              <a:buFont typeface="Wingdings" pitchFamily="2" charset="2"/>
              <a:buChar char="q"/>
            </a:pPr>
            <a:r>
              <a:rPr lang="en-US" sz="2400" dirty="0">
                <a:latin typeface="Times New Roman" pitchFamily="18" charset="0"/>
                <a:cs typeface="Times New Roman" pitchFamily="18" charset="0"/>
              </a:rPr>
              <a:t>49 CFR 381 </a:t>
            </a:r>
            <a:r>
              <a:rPr lang="en-US" sz="2400" dirty="0" smtClean="0">
                <a:latin typeface="Times New Roman" pitchFamily="18" charset="0"/>
                <a:cs typeface="Times New Roman" pitchFamily="18" charset="0"/>
              </a:rPr>
              <a:t>Exemptions</a:t>
            </a:r>
          </a:p>
          <a:p>
            <a:pPr marL="685800" indent="-342900">
              <a:buClr>
                <a:srgbClr val="FFC000"/>
              </a:buClr>
              <a:buSzPct val="70000"/>
              <a:buFont typeface="Courier New" pitchFamily="49" charset="0"/>
              <a:buChar char="o"/>
            </a:pPr>
            <a:endParaRPr lang="en-US" sz="2400" dirty="0">
              <a:latin typeface="Times New Roman" pitchFamily="18" charset="0"/>
              <a:cs typeface="Times New Roman" pitchFamily="18" charset="0"/>
            </a:endParaRPr>
          </a:p>
          <a:p>
            <a:pPr marL="342900" indent="-342900">
              <a:buClr>
                <a:srgbClr val="FFC000"/>
              </a:buClr>
              <a:buSzPct val="70000"/>
              <a:buFont typeface="Wingdings" pitchFamily="2" charset="2"/>
              <a:buChar char="n"/>
            </a:pPr>
            <a:r>
              <a:rPr lang="en-US" sz="2800" dirty="0" smtClean="0">
                <a:latin typeface="Times New Roman" pitchFamily="18" charset="0"/>
                <a:cs typeface="Times New Roman" pitchFamily="18" charset="0"/>
              </a:rPr>
              <a:t>Application for a Skill Performance Evaluation (SPE)</a:t>
            </a:r>
          </a:p>
          <a:p>
            <a:pPr marL="685800" indent="-342900">
              <a:buClr>
                <a:srgbClr val="FFC000"/>
              </a:buClr>
              <a:buSzPct val="70000"/>
              <a:buFont typeface="Wingdings" pitchFamily="2" charset="2"/>
              <a:buChar char="q"/>
            </a:pPr>
            <a:r>
              <a:rPr lang="en-US" sz="2400" dirty="0" smtClean="0">
                <a:latin typeface="Times New Roman" pitchFamily="18" charset="0"/>
                <a:cs typeface="Times New Roman" pitchFamily="18" charset="0"/>
              </a:rPr>
              <a:t>49 CFR 391.49(b)(</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)(ii)  Alternative physical qualification, standards for the loss or impairment of limbs	</a:t>
            </a:r>
          </a:p>
          <a:p>
            <a:r>
              <a:rPr lang="en-US" sz="24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
        <p:nvSpPr>
          <p:cNvPr id="4" name="Title 1"/>
          <p:cNvSpPr txBox="1">
            <a:spLocks/>
          </p:cNvSpPr>
          <p:nvPr/>
        </p:nvSpPr>
        <p:spPr>
          <a:xfrm>
            <a:off x="98749" y="1412793"/>
            <a:ext cx="8686800" cy="776909"/>
          </a:xfrm>
          <a:prstGeom prst="rect">
            <a:avLst/>
          </a:prstGeom>
        </p:spPr>
        <p:txBody>
          <a:bodyPr/>
          <a:lstStyle>
            <a:lvl1pPr algn="ctr" rtl="0" eaLnBrk="0" fontAlgn="base" hangingPunct="0">
              <a:spcBef>
                <a:spcPct val="0"/>
              </a:spcBef>
              <a:spcAft>
                <a:spcPct val="0"/>
              </a:spcAft>
              <a:defRPr sz="3600" b="1" cap="all" baseline="0">
                <a:solidFill>
                  <a:schemeClr val="tx2"/>
                </a:solidFill>
                <a:latin typeface="Times New Roman" pitchFamily="18" charset="0"/>
                <a:ea typeface="+mj-ea"/>
                <a:cs typeface="Times New Roman" pitchFamily="18" charset="0"/>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dirty="0" smtClean="0"/>
              <a:t>       </a:t>
            </a:r>
            <a:endParaRPr lang="en-US" dirty="0"/>
          </a:p>
        </p:txBody>
      </p:sp>
      <p:sp>
        <p:nvSpPr>
          <p:cNvPr id="3" name="TextBox 2"/>
          <p:cNvSpPr txBox="1"/>
          <p:nvPr/>
        </p:nvSpPr>
        <p:spPr>
          <a:xfrm>
            <a:off x="304800" y="1199102"/>
            <a:ext cx="8610600" cy="584775"/>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Medical Exemptions and Variances</a:t>
            </a:r>
            <a:endParaRPr lang="en-US" sz="3200" dirty="0"/>
          </a:p>
        </p:txBody>
      </p:sp>
      <p:sp>
        <p:nvSpPr>
          <p:cNvPr id="8" name="Slide Number Placeholder 7"/>
          <p:cNvSpPr>
            <a:spLocks noGrp="1"/>
          </p:cNvSpPr>
          <p:nvPr>
            <p:ph type="sldNum" sz="quarter" idx="11"/>
          </p:nvPr>
        </p:nvSpPr>
        <p:spPr/>
        <p:txBody>
          <a:bodyPr/>
          <a:lstStyle/>
          <a:p>
            <a:pPr>
              <a:defRPr/>
            </a:pPr>
            <a:fld id="{4E12123D-9455-49E8-AF15-A767144263EF}" type="slidenum">
              <a:rPr lang="en-US" sz="1100" smtClean="0">
                <a:latin typeface="Times New Roman" pitchFamily="18" charset="0"/>
              </a:rPr>
              <a:pPr>
                <a:defRPr/>
              </a:pPr>
              <a:t>28</a:t>
            </a:fld>
            <a:endParaRPr lang="en-US" sz="1100" dirty="0">
              <a:latin typeface="Times New Roman" pitchFamily="18" charset="0"/>
            </a:endParaRPr>
          </a:p>
        </p:txBody>
      </p:sp>
    </p:spTree>
    <p:extLst>
      <p:ext uri="{BB962C8B-B14F-4D97-AF65-F5344CB8AC3E}">
        <p14:creationId xmlns="" xmlns:p14="http://schemas.microsoft.com/office/powerpoint/2010/main" val="36539316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458200" cy="685800"/>
          </a:xfrm>
        </p:spPr>
        <p:txBody>
          <a:bodyPr/>
          <a:lstStyle/>
          <a:p>
            <a:r>
              <a:rPr lang="en-US" dirty="0" smtClean="0"/>
              <a:t>Exemptions</a:t>
            </a:r>
            <a:endParaRPr lang="en-US" dirty="0"/>
          </a:p>
        </p:txBody>
      </p:sp>
      <p:sp>
        <p:nvSpPr>
          <p:cNvPr id="3" name="Content Placeholder 2"/>
          <p:cNvSpPr>
            <a:spLocks noGrp="1"/>
          </p:cNvSpPr>
          <p:nvPr>
            <p:ph idx="1"/>
          </p:nvPr>
        </p:nvSpPr>
        <p:spPr>
          <a:xfrm>
            <a:off x="228600" y="1828800"/>
            <a:ext cx="8610600" cy="4648200"/>
          </a:xfrm>
        </p:spPr>
        <p:txBody>
          <a:bodyPr>
            <a:noAutofit/>
          </a:bodyPr>
          <a:lstStyle/>
          <a:p>
            <a:pPr marL="0" indent="0">
              <a:buNone/>
            </a:pPr>
            <a:r>
              <a:rPr lang="en-US" b="1" dirty="0" smtClean="0">
                <a:effectLst/>
              </a:rPr>
              <a:t>49 CFR 381.300(a) provides</a:t>
            </a:r>
            <a:r>
              <a:rPr lang="en-US" dirty="0" smtClean="0"/>
              <a:t>:</a:t>
            </a:r>
          </a:p>
          <a:p>
            <a:r>
              <a:rPr lang="en-US" sz="2400" dirty="0" smtClean="0">
                <a:effectLst/>
              </a:rPr>
              <a:t>Regulatory relief for up to 2 years</a:t>
            </a:r>
          </a:p>
          <a:p>
            <a:pPr marL="685800" lvl="1" indent="-342900">
              <a:buClr>
                <a:srgbClr val="FFC000"/>
              </a:buClr>
              <a:buFont typeface="Wingdings" pitchFamily="2" charset="2"/>
              <a:buChar char="q"/>
            </a:pPr>
            <a:r>
              <a:rPr lang="en-US" sz="2000" dirty="0" smtClean="0"/>
              <a:t>Diabetes, Vision, Hearing, Seizure</a:t>
            </a:r>
          </a:p>
          <a:p>
            <a:r>
              <a:rPr lang="en-US" sz="2400" dirty="0" smtClean="0">
                <a:effectLst/>
              </a:rPr>
              <a:t>May be renewed</a:t>
            </a:r>
          </a:p>
          <a:p>
            <a:r>
              <a:rPr lang="en-US" sz="2400" dirty="0" smtClean="0">
                <a:effectLst/>
              </a:rPr>
              <a:t>May be revoked</a:t>
            </a:r>
          </a:p>
          <a:p>
            <a:r>
              <a:rPr lang="en-US" sz="2400" dirty="0">
                <a:effectLst/>
              </a:rPr>
              <a:t>Terms and conditions:</a:t>
            </a:r>
          </a:p>
          <a:p>
            <a:pPr marL="685800" lvl="1" indent="-342900">
              <a:buClr>
                <a:srgbClr val="FFC000"/>
              </a:buClr>
              <a:buFont typeface="Wingdings" pitchFamily="2" charset="2"/>
              <a:buChar char="q"/>
            </a:pPr>
            <a:r>
              <a:rPr lang="en-US" sz="2000" dirty="0">
                <a:effectLst/>
              </a:rPr>
              <a:t>Achieves a level of safety that is equivalent to, or greater than the level that would be achieved absent such exemption</a:t>
            </a:r>
            <a:r>
              <a:rPr lang="en-US" sz="2000" dirty="0" smtClean="0">
                <a:effectLst/>
              </a:rPr>
              <a:t>.</a:t>
            </a:r>
          </a:p>
        </p:txBody>
      </p:sp>
      <p:sp>
        <p:nvSpPr>
          <p:cNvPr id="5" name="Slide Number Placeholder 4"/>
          <p:cNvSpPr>
            <a:spLocks noGrp="1"/>
          </p:cNvSpPr>
          <p:nvPr>
            <p:ph type="sldNum" sz="quarter" idx="11"/>
          </p:nvPr>
        </p:nvSpPr>
        <p:spPr/>
        <p:txBody>
          <a:bodyPr/>
          <a:lstStyle/>
          <a:p>
            <a:pPr>
              <a:defRPr/>
            </a:pPr>
            <a:fld id="{5EC078DF-8B7E-4ED0-95C8-5F112F3923BC}" type="slidenum">
              <a:rPr lang="en-US" smtClean="0"/>
              <a:pPr>
                <a:defRPr/>
              </a:pPr>
              <a:t>29</a:t>
            </a:fld>
            <a:endParaRPr lang="en-US"/>
          </a:p>
        </p:txBody>
      </p:sp>
    </p:spTree>
    <p:extLst>
      <p:ext uri="{BB962C8B-B14F-4D97-AF65-F5344CB8AC3E}">
        <p14:creationId xmlns="" xmlns:p14="http://schemas.microsoft.com/office/powerpoint/2010/main" val="2251018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09800"/>
            <a:ext cx="8763000" cy="2209800"/>
          </a:xfrm>
        </p:spPr>
        <p:txBody>
          <a:bodyPr/>
          <a:lstStyle/>
          <a:p>
            <a:r>
              <a:rPr lang="en-US" sz="3600" dirty="0"/>
              <a:t>Overview of the Commercial Motor Carrier Industry and FMCSA Medical Programs</a:t>
            </a:r>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3</a:t>
            </a:fld>
            <a:endParaRPr lang="en-US"/>
          </a:p>
        </p:txBody>
      </p:sp>
    </p:spTree>
    <p:extLst>
      <p:ext uri="{BB962C8B-B14F-4D97-AF65-F5344CB8AC3E}">
        <p14:creationId xmlns="" xmlns:p14="http://schemas.microsoft.com/office/powerpoint/2010/main" val="15941124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10600" cy="762000"/>
          </a:xfrm>
        </p:spPr>
        <p:txBody>
          <a:bodyPr/>
          <a:lstStyle/>
          <a:p>
            <a:r>
              <a:rPr lang="en-US" dirty="0" smtClean="0">
                <a:effectLst/>
              </a:rPr>
              <a:t>Federal Diabetes Exemption Program</a:t>
            </a:r>
            <a:endParaRPr lang="en-US" dirty="0">
              <a:effectLst/>
            </a:endParaRPr>
          </a:p>
        </p:txBody>
      </p:sp>
      <p:sp>
        <p:nvSpPr>
          <p:cNvPr id="3" name="Content Placeholder 2"/>
          <p:cNvSpPr>
            <a:spLocks noGrp="1"/>
          </p:cNvSpPr>
          <p:nvPr>
            <p:ph idx="1"/>
          </p:nvPr>
        </p:nvSpPr>
        <p:spPr>
          <a:xfrm>
            <a:off x="228600" y="2057400"/>
            <a:ext cx="8686800" cy="3962400"/>
          </a:xfrm>
        </p:spPr>
        <p:txBody>
          <a:bodyPr/>
          <a:lstStyle/>
          <a:p>
            <a:r>
              <a:rPr lang="en-US" dirty="0" smtClean="0">
                <a:effectLst/>
              </a:rPr>
              <a:t>Exemptions for drivers who have insulin-dependent diabetes mellitus</a:t>
            </a:r>
          </a:p>
          <a:p>
            <a:r>
              <a:rPr lang="en-US" dirty="0" smtClean="0">
                <a:effectLst/>
              </a:rPr>
              <a:t>Drivers submit application</a:t>
            </a:r>
          </a:p>
          <a:p>
            <a:pPr lvl="1" indent="-400050">
              <a:buClr>
                <a:srgbClr val="FFC000"/>
              </a:buClr>
              <a:buFont typeface="Wingdings" pitchFamily="2" charset="2"/>
              <a:buChar char="q"/>
            </a:pPr>
            <a:r>
              <a:rPr lang="en-US" dirty="0"/>
              <a:t>M</a:t>
            </a:r>
            <a:r>
              <a:rPr lang="en-US" dirty="0" smtClean="0">
                <a:effectLst/>
              </a:rPr>
              <a:t>edical information showing their diabetes is under control</a:t>
            </a:r>
          </a:p>
          <a:p>
            <a:pPr marL="342900" lvl="1" indent="-342900">
              <a:buClr>
                <a:srgbClr val="FFC000"/>
              </a:buClr>
            </a:pPr>
            <a:r>
              <a:rPr lang="en-US" sz="2800" dirty="0" smtClean="0">
                <a:effectLst/>
              </a:rPr>
              <a:t>To maintain exemption, drivers submit quarterly monitoring reports</a:t>
            </a:r>
          </a:p>
          <a:p>
            <a:pPr marL="342900" lvl="1" indent="-342900">
              <a:buClr>
                <a:srgbClr val="FFC000"/>
              </a:buClr>
            </a:pPr>
            <a:r>
              <a:rPr lang="en-US" sz="2800" dirty="0" smtClean="0"/>
              <a:t>Diabetes exemption application can be found at:</a:t>
            </a:r>
          </a:p>
          <a:p>
            <a:pPr marL="400050" lvl="2" indent="0">
              <a:buClr>
                <a:srgbClr val="FFC000"/>
              </a:buClr>
              <a:buNone/>
            </a:pPr>
            <a:r>
              <a:rPr lang="en-US" dirty="0">
                <a:hlinkClick r:id="rId2"/>
              </a:rPr>
              <a:t>https://</a:t>
            </a:r>
            <a:r>
              <a:rPr lang="en-US" dirty="0" smtClean="0">
                <a:hlinkClick r:id="rId2"/>
              </a:rPr>
              <a:t>www.fmcsa.dot.gov/rules-regulations/topics/medical/exemptions.htm</a:t>
            </a:r>
            <a:r>
              <a:rPr lang="en-US" dirty="0" smtClean="0"/>
              <a:t> or </a:t>
            </a:r>
            <a:r>
              <a:rPr lang="en-US" dirty="0"/>
              <a:t>call (703) 448-3094</a:t>
            </a:r>
            <a:endParaRPr lang="en-US" dirty="0" smtClean="0">
              <a:effectLst/>
            </a:endParaRPr>
          </a:p>
          <a:p>
            <a:pPr marL="0" indent="0">
              <a:buNone/>
            </a:pPr>
            <a:endParaRPr lang="en-US" dirty="0">
              <a:effectLst/>
            </a:endParaRPr>
          </a:p>
          <a:p>
            <a:endParaRPr lang="en-US" sz="3200" dirty="0">
              <a:effectLst/>
            </a:endParaRPr>
          </a:p>
        </p:txBody>
      </p:sp>
      <p:sp>
        <p:nvSpPr>
          <p:cNvPr id="5" name="Slide Number Placeholder 4"/>
          <p:cNvSpPr>
            <a:spLocks noGrp="1"/>
          </p:cNvSpPr>
          <p:nvPr>
            <p:ph type="sldNum" sz="quarter" idx="11"/>
          </p:nvPr>
        </p:nvSpPr>
        <p:spPr/>
        <p:txBody>
          <a:bodyPr/>
          <a:lstStyle/>
          <a:p>
            <a:pPr>
              <a:defRPr/>
            </a:pPr>
            <a:fld id="{5EC078DF-8B7E-4ED0-95C8-5F112F3923BC}" type="slidenum">
              <a:rPr lang="en-US" smtClean="0"/>
              <a:pPr>
                <a:defRPr/>
              </a:pPr>
              <a:t>30</a:t>
            </a:fld>
            <a:endParaRPr lang="en-US"/>
          </a:p>
        </p:txBody>
      </p:sp>
    </p:spTree>
    <p:extLst>
      <p:ext uri="{BB962C8B-B14F-4D97-AF65-F5344CB8AC3E}">
        <p14:creationId xmlns="" xmlns:p14="http://schemas.microsoft.com/office/powerpoint/2010/main" val="2109244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838200"/>
          </a:xfrm>
        </p:spPr>
        <p:txBody>
          <a:bodyPr/>
          <a:lstStyle/>
          <a:p>
            <a:r>
              <a:rPr lang="en-US" dirty="0" smtClean="0">
                <a:effectLst>
                  <a:outerShdw blurRad="38100" dist="38100" dir="2700000" algn="tl">
                    <a:srgbClr val="000000">
                      <a:alpha val="43137"/>
                    </a:srgbClr>
                  </a:outerShdw>
                </a:effectLst>
              </a:rPr>
              <a:t>Federal</a:t>
            </a:r>
            <a:r>
              <a:rPr lang="en-US" dirty="0" smtClean="0"/>
              <a:t> Vision Exemption Program</a:t>
            </a:r>
            <a:endParaRPr lang="en-US" dirty="0"/>
          </a:p>
        </p:txBody>
      </p:sp>
      <p:sp>
        <p:nvSpPr>
          <p:cNvPr id="3" name="Content Placeholder 2"/>
          <p:cNvSpPr>
            <a:spLocks noGrp="1"/>
          </p:cNvSpPr>
          <p:nvPr>
            <p:ph idx="1"/>
          </p:nvPr>
        </p:nvSpPr>
        <p:spPr>
          <a:xfrm>
            <a:off x="152400" y="1828800"/>
            <a:ext cx="8763000" cy="4800600"/>
          </a:xfrm>
        </p:spPr>
        <p:txBody>
          <a:bodyPr/>
          <a:lstStyle/>
          <a:p>
            <a:r>
              <a:rPr lang="en-US" dirty="0" smtClean="0">
                <a:effectLst/>
              </a:rPr>
              <a:t>One </a:t>
            </a:r>
            <a:r>
              <a:rPr lang="en-US" dirty="0">
                <a:effectLst/>
              </a:rPr>
              <a:t>eye does not meet the minimum vision requirements</a:t>
            </a:r>
          </a:p>
          <a:p>
            <a:r>
              <a:rPr lang="en-US" dirty="0">
                <a:effectLst/>
              </a:rPr>
              <a:t>Better eye must meet the minimum vision </a:t>
            </a:r>
            <a:r>
              <a:rPr lang="en-US" dirty="0" smtClean="0">
                <a:effectLst/>
              </a:rPr>
              <a:t>standard</a:t>
            </a:r>
          </a:p>
          <a:p>
            <a:r>
              <a:rPr lang="en-US" dirty="0"/>
              <a:t>Drivers submit application</a:t>
            </a:r>
          </a:p>
          <a:p>
            <a:pPr marL="685800" lvl="1" indent="-342900">
              <a:buClr>
                <a:srgbClr val="FFC000"/>
              </a:buClr>
              <a:buFont typeface="Wingdings" pitchFamily="2" charset="2"/>
              <a:buChar char="q"/>
            </a:pPr>
            <a:r>
              <a:rPr lang="en-US" dirty="0"/>
              <a:t>Medical information showing </a:t>
            </a:r>
            <a:r>
              <a:rPr lang="en-US" dirty="0" smtClean="0"/>
              <a:t>driver is able to meet all other physical requirements</a:t>
            </a:r>
          </a:p>
          <a:p>
            <a:pPr marL="685800" lvl="1" indent="-342900">
              <a:buClr>
                <a:srgbClr val="FFC000"/>
              </a:buClr>
              <a:buFont typeface="Wingdings" pitchFamily="2" charset="2"/>
              <a:buChar char="q"/>
            </a:pPr>
            <a:r>
              <a:rPr lang="en-US" dirty="0" smtClean="0"/>
              <a:t>Experience driving with vision deficiency</a:t>
            </a:r>
          </a:p>
          <a:p>
            <a:pPr marL="685800" lvl="1" indent="-342900">
              <a:buClr>
                <a:srgbClr val="FFC000"/>
              </a:buClr>
              <a:buFont typeface="Wingdings" pitchFamily="2" charset="2"/>
              <a:buChar char="q"/>
            </a:pPr>
            <a:r>
              <a:rPr lang="en-US" dirty="0" smtClean="0"/>
              <a:t>Crash/violation history</a:t>
            </a:r>
          </a:p>
          <a:p>
            <a:pPr marL="685800" lvl="1" indent="-342900">
              <a:buClr>
                <a:srgbClr val="FFC000"/>
              </a:buClr>
              <a:buFont typeface="Wingdings" pitchFamily="2" charset="2"/>
              <a:buChar char="q"/>
            </a:pPr>
            <a:r>
              <a:rPr lang="en-US" dirty="0" smtClean="0"/>
              <a:t>Vision exemption application can be found at</a:t>
            </a:r>
          </a:p>
          <a:p>
            <a:pPr marL="742950" lvl="2" indent="0">
              <a:buClr>
                <a:srgbClr val="FFC000"/>
              </a:buClr>
              <a:buNone/>
            </a:pPr>
            <a:r>
              <a:rPr lang="en-US" dirty="0">
                <a:hlinkClick r:id="rId2"/>
              </a:rPr>
              <a:t>https://</a:t>
            </a:r>
            <a:r>
              <a:rPr lang="en-US" dirty="0" smtClean="0">
                <a:hlinkClick r:id="rId2"/>
              </a:rPr>
              <a:t>www.fmcsa.dot.gov/rules-regulations/topics/medical/exemptions.htm</a:t>
            </a:r>
            <a:r>
              <a:rPr lang="en-US" dirty="0" smtClean="0"/>
              <a:t> or call (703) 448-3094</a:t>
            </a:r>
            <a:endParaRPr lang="en-US" dirty="0"/>
          </a:p>
          <a:p>
            <a:endParaRPr lang="en-US" dirty="0">
              <a:effectLst/>
            </a:endParaRPr>
          </a:p>
        </p:txBody>
      </p:sp>
      <p:sp>
        <p:nvSpPr>
          <p:cNvPr id="5" name="Slide Number Placeholder 4"/>
          <p:cNvSpPr>
            <a:spLocks noGrp="1"/>
          </p:cNvSpPr>
          <p:nvPr>
            <p:ph type="sldNum" sz="quarter" idx="11"/>
          </p:nvPr>
        </p:nvSpPr>
        <p:spPr/>
        <p:txBody>
          <a:bodyPr/>
          <a:lstStyle/>
          <a:p>
            <a:pPr>
              <a:defRPr/>
            </a:pPr>
            <a:fld id="{5EC078DF-8B7E-4ED0-95C8-5F112F3923BC}" type="slidenum">
              <a:rPr lang="en-US" smtClean="0"/>
              <a:pPr>
                <a:defRPr/>
              </a:pPr>
              <a:t>31</a:t>
            </a:fld>
            <a:endParaRPr lang="en-US"/>
          </a:p>
        </p:txBody>
      </p:sp>
    </p:spTree>
    <p:extLst>
      <p:ext uri="{BB962C8B-B14F-4D97-AF65-F5344CB8AC3E}">
        <p14:creationId xmlns="" xmlns:p14="http://schemas.microsoft.com/office/powerpoint/2010/main" val="13456812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838200"/>
          </a:xfrm>
        </p:spPr>
        <p:txBody>
          <a:bodyPr/>
          <a:lstStyle/>
          <a:p>
            <a:r>
              <a:rPr lang="en-US" dirty="0" smtClean="0">
                <a:effectLst>
                  <a:outerShdw blurRad="38100" dist="38100" dir="2700000" algn="tl">
                    <a:srgbClr val="000000">
                      <a:alpha val="43137"/>
                    </a:srgbClr>
                  </a:outerShdw>
                </a:effectLst>
              </a:rPr>
              <a:t>Federal</a:t>
            </a:r>
            <a:r>
              <a:rPr lang="en-US" dirty="0" smtClean="0"/>
              <a:t> Hearing Exemption Program</a:t>
            </a:r>
            <a:endParaRPr lang="en-US" dirty="0"/>
          </a:p>
        </p:txBody>
      </p:sp>
      <p:sp>
        <p:nvSpPr>
          <p:cNvPr id="3" name="Content Placeholder 2"/>
          <p:cNvSpPr>
            <a:spLocks noGrp="1"/>
          </p:cNvSpPr>
          <p:nvPr>
            <p:ph idx="1"/>
          </p:nvPr>
        </p:nvSpPr>
        <p:spPr>
          <a:xfrm>
            <a:off x="381000" y="2133600"/>
            <a:ext cx="8458200" cy="4267200"/>
          </a:xfrm>
        </p:spPr>
        <p:txBody>
          <a:bodyPr/>
          <a:lstStyle/>
          <a:p>
            <a:r>
              <a:rPr lang="en-US" dirty="0"/>
              <a:t>Driver must perceive forced whisper in better ear at not less than 5 feet with or without hearing aid or no hearing loss in better in greater than 40 decibels at 500, 1,000 and 2,000 Hz with or without hearing aid</a:t>
            </a:r>
          </a:p>
          <a:p>
            <a:r>
              <a:rPr lang="en-US" dirty="0"/>
              <a:t>Driver may apply for an exemption by contacting the Medical Programs Division at </a:t>
            </a:r>
            <a:r>
              <a:rPr lang="en-US" dirty="0" smtClean="0"/>
              <a:t>FMCSA (202) 366-4001</a:t>
            </a:r>
            <a:endParaRPr lang="en-US" dirty="0"/>
          </a:p>
          <a:p>
            <a:endParaRPr lang="en-US" dirty="0">
              <a:effectLst/>
            </a:endParaRPr>
          </a:p>
        </p:txBody>
      </p:sp>
      <p:sp>
        <p:nvSpPr>
          <p:cNvPr id="5" name="Slide Number Placeholder 4"/>
          <p:cNvSpPr>
            <a:spLocks noGrp="1"/>
          </p:cNvSpPr>
          <p:nvPr>
            <p:ph type="sldNum" sz="quarter" idx="11"/>
          </p:nvPr>
        </p:nvSpPr>
        <p:spPr/>
        <p:txBody>
          <a:bodyPr/>
          <a:lstStyle/>
          <a:p>
            <a:pPr>
              <a:defRPr/>
            </a:pPr>
            <a:fld id="{5EC078DF-8B7E-4ED0-95C8-5F112F3923BC}" type="slidenum">
              <a:rPr lang="en-US" smtClean="0"/>
              <a:pPr>
                <a:defRPr/>
              </a:pPr>
              <a:t>32</a:t>
            </a:fld>
            <a:endParaRPr lang="en-US"/>
          </a:p>
        </p:txBody>
      </p:sp>
    </p:spTree>
    <p:extLst>
      <p:ext uri="{BB962C8B-B14F-4D97-AF65-F5344CB8AC3E}">
        <p14:creationId xmlns="" xmlns:p14="http://schemas.microsoft.com/office/powerpoint/2010/main" val="42297030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838200"/>
          </a:xfrm>
        </p:spPr>
        <p:txBody>
          <a:bodyPr/>
          <a:lstStyle/>
          <a:p>
            <a:r>
              <a:rPr lang="en-US" dirty="0" smtClean="0">
                <a:effectLst>
                  <a:outerShdw blurRad="38100" dist="38100" dir="2700000" algn="tl">
                    <a:srgbClr val="000000">
                      <a:alpha val="43137"/>
                    </a:srgbClr>
                  </a:outerShdw>
                </a:effectLst>
              </a:rPr>
              <a:t>Federal</a:t>
            </a:r>
            <a:r>
              <a:rPr lang="en-US" dirty="0" smtClean="0"/>
              <a:t> Seizure Exemption Program</a:t>
            </a:r>
            <a:endParaRPr lang="en-US" dirty="0"/>
          </a:p>
        </p:txBody>
      </p:sp>
      <p:sp>
        <p:nvSpPr>
          <p:cNvPr id="3" name="Content Placeholder 2"/>
          <p:cNvSpPr>
            <a:spLocks noGrp="1"/>
          </p:cNvSpPr>
          <p:nvPr>
            <p:ph idx="1"/>
          </p:nvPr>
        </p:nvSpPr>
        <p:spPr>
          <a:xfrm>
            <a:off x="228600" y="1600200"/>
            <a:ext cx="8610600" cy="5257800"/>
          </a:xfrm>
        </p:spPr>
        <p:txBody>
          <a:bodyPr/>
          <a:lstStyle/>
          <a:p>
            <a:r>
              <a:rPr lang="en-US" dirty="0"/>
              <a:t>Disqualified from operating in interstate commerce</a:t>
            </a:r>
          </a:p>
          <a:p>
            <a:r>
              <a:rPr lang="en-US" dirty="0"/>
              <a:t>49 CFR 391.41(b)(8)</a:t>
            </a:r>
          </a:p>
          <a:p>
            <a:r>
              <a:rPr lang="en-US" dirty="0"/>
              <a:t>May be considered for exemption based on number of years:</a:t>
            </a:r>
          </a:p>
          <a:p>
            <a:pPr marL="685800" lvl="1" indent="-342900">
              <a:buClr>
                <a:srgbClr val="FFC000"/>
              </a:buClr>
              <a:buFont typeface="Wingdings" pitchFamily="2" charset="2"/>
              <a:buChar char="q"/>
            </a:pPr>
            <a:r>
              <a:rPr lang="en-US" dirty="0"/>
              <a:t>Since last </a:t>
            </a:r>
            <a:r>
              <a:rPr lang="en-US" dirty="0" smtClean="0"/>
              <a:t>seizure, stable on anti-seizure medication, medical history</a:t>
            </a:r>
            <a:endParaRPr lang="en-US" dirty="0"/>
          </a:p>
          <a:p>
            <a:r>
              <a:rPr lang="en-US" dirty="0"/>
              <a:t>Exemption determinations are based on a case-by-case review</a:t>
            </a:r>
          </a:p>
          <a:p>
            <a:r>
              <a:rPr lang="en-US" dirty="0" smtClean="0"/>
              <a:t>Driver </a:t>
            </a:r>
            <a:r>
              <a:rPr lang="en-US" dirty="0"/>
              <a:t>may apply for an exemption by contacting the Medical Programs Division at FMCSA (202) 366-4001</a:t>
            </a:r>
          </a:p>
          <a:p>
            <a:endParaRPr lang="en-US" dirty="0"/>
          </a:p>
          <a:p>
            <a:endParaRPr lang="en-US" dirty="0">
              <a:effectLst/>
            </a:endParaRPr>
          </a:p>
        </p:txBody>
      </p:sp>
      <p:sp>
        <p:nvSpPr>
          <p:cNvPr id="5" name="Slide Number Placeholder 4"/>
          <p:cNvSpPr>
            <a:spLocks noGrp="1"/>
          </p:cNvSpPr>
          <p:nvPr>
            <p:ph type="sldNum" sz="quarter" idx="11"/>
          </p:nvPr>
        </p:nvSpPr>
        <p:spPr/>
        <p:txBody>
          <a:bodyPr/>
          <a:lstStyle/>
          <a:p>
            <a:pPr>
              <a:defRPr/>
            </a:pPr>
            <a:fld id="{5EC078DF-8B7E-4ED0-95C8-5F112F3923BC}" type="slidenum">
              <a:rPr lang="en-US" smtClean="0"/>
              <a:pPr>
                <a:defRPr/>
              </a:pPr>
              <a:t>33</a:t>
            </a:fld>
            <a:endParaRPr lang="en-US"/>
          </a:p>
        </p:txBody>
      </p:sp>
    </p:spTree>
    <p:extLst>
      <p:ext uri="{BB962C8B-B14F-4D97-AF65-F5344CB8AC3E}">
        <p14:creationId xmlns="" xmlns:p14="http://schemas.microsoft.com/office/powerpoint/2010/main" val="42297030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a:t>
            </a:r>
            <a:endParaRPr lang="en-US" dirty="0"/>
          </a:p>
        </p:txBody>
      </p:sp>
      <p:sp>
        <p:nvSpPr>
          <p:cNvPr id="3" name="Content Placeholder 2"/>
          <p:cNvSpPr>
            <a:spLocks noGrp="1"/>
          </p:cNvSpPr>
          <p:nvPr>
            <p:ph idx="1"/>
          </p:nvPr>
        </p:nvSpPr>
        <p:spPr>
          <a:xfrm>
            <a:off x="152400" y="2209800"/>
            <a:ext cx="8763000" cy="4104915"/>
          </a:xfrm>
        </p:spPr>
        <p:txBody>
          <a:bodyPr/>
          <a:lstStyle/>
          <a:p>
            <a:r>
              <a:rPr lang="en-US" dirty="0" smtClean="0"/>
              <a:t>Diabetes Exemptions</a:t>
            </a:r>
          </a:p>
          <a:p>
            <a:pPr lvl="1">
              <a:buClr>
                <a:srgbClr val="FFC000"/>
              </a:buClr>
              <a:buFont typeface="Wingdings" pitchFamily="2" charset="2"/>
              <a:buChar char="q"/>
            </a:pPr>
            <a:r>
              <a:rPr lang="en-US" dirty="0" smtClean="0"/>
              <a:t>Currently 1655 exemptions</a:t>
            </a:r>
          </a:p>
          <a:p>
            <a:r>
              <a:rPr lang="en-US" dirty="0" smtClean="0"/>
              <a:t>Vision Exemptions</a:t>
            </a:r>
          </a:p>
          <a:p>
            <a:pPr lvl="1">
              <a:buClr>
                <a:srgbClr val="FFC000"/>
              </a:buClr>
              <a:buFont typeface="Wingdings" pitchFamily="2" charset="2"/>
              <a:buChar char="q"/>
            </a:pPr>
            <a:r>
              <a:rPr lang="en-US" dirty="0" smtClean="0"/>
              <a:t>Currently 1967 exemptions</a:t>
            </a:r>
          </a:p>
          <a:p>
            <a:pPr marL="514350" indent="-457200">
              <a:buClr>
                <a:srgbClr val="FFC000"/>
              </a:buClr>
            </a:pPr>
            <a:r>
              <a:rPr lang="en-US" dirty="0" smtClean="0"/>
              <a:t>Hearing Exemptions</a:t>
            </a:r>
          </a:p>
          <a:p>
            <a:pPr lvl="1">
              <a:buClr>
                <a:srgbClr val="FFC000"/>
              </a:buClr>
              <a:buFont typeface="Wingdings" pitchFamily="2" charset="2"/>
              <a:buChar char="q"/>
            </a:pPr>
            <a:r>
              <a:rPr lang="en-US" dirty="0" smtClean="0"/>
              <a:t>Currently 40 exemptions</a:t>
            </a:r>
          </a:p>
          <a:p>
            <a:pPr marL="514350" indent="-457200">
              <a:buClr>
                <a:srgbClr val="FFC000"/>
              </a:buClr>
            </a:pPr>
            <a:r>
              <a:rPr lang="en-US" dirty="0" smtClean="0"/>
              <a:t>Seizure Exemptions</a:t>
            </a:r>
          </a:p>
          <a:p>
            <a:pPr lvl="1">
              <a:buClr>
                <a:srgbClr val="FFC000"/>
              </a:buClr>
              <a:buFont typeface="Wingdings" pitchFamily="2" charset="2"/>
              <a:buChar char="q"/>
            </a:pPr>
            <a:r>
              <a:rPr lang="en-US" dirty="0" smtClean="0"/>
              <a:t>Currently 22 exemptions</a:t>
            </a:r>
          </a:p>
          <a:p>
            <a:pPr marL="457200" lvl="1" indent="0">
              <a:buClr>
                <a:srgbClr val="FFC000"/>
              </a:buClr>
              <a:buNone/>
            </a:pPr>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34</a:t>
            </a:fld>
            <a:endParaRPr lang="en-US"/>
          </a:p>
        </p:txBody>
      </p:sp>
    </p:spTree>
    <p:extLst>
      <p:ext uri="{BB962C8B-B14F-4D97-AF65-F5344CB8AC3E}">
        <p14:creationId xmlns="" xmlns:p14="http://schemas.microsoft.com/office/powerpoint/2010/main" val="309949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143000"/>
            <a:ext cx="8458200" cy="685800"/>
          </a:xfrm>
        </p:spPr>
        <p:txBody>
          <a:bodyPr/>
          <a:lstStyle/>
          <a:p>
            <a:r>
              <a:rPr lang="en-US" dirty="0" smtClean="0"/>
              <a:t>Skill Performance Evaluation (SPE)</a:t>
            </a:r>
            <a:endParaRPr lang="en-US" dirty="0"/>
          </a:p>
        </p:txBody>
      </p:sp>
      <p:sp>
        <p:nvSpPr>
          <p:cNvPr id="2" name="Content Placeholder 1"/>
          <p:cNvSpPr>
            <a:spLocks noGrp="1"/>
          </p:cNvSpPr>
          <p:nvPr>
            <p:ph idx="1"/>
          </p:nvPr>
        </p:nvSpPr>
        <p:spPr>
          <a:xfrm>
            <a:off x="304800" y="2133600"/>
            <a:ext cx="8534400" cy="3886200"/>
          </a:xfrm>
        </p:spPr>
        <p:txBody>
          <a:bodyPr/>
          <a:lstStyle/>
          <a:p>
            <a:r>
              <a:rPr lang="en-US" dirty="0" smtClean="0"/>
              <a:t>Driver with loss or fixed limb impairment </a:t>
            </a:r>
          </a:p>
          <a:p>
            <a:r>
              <a:rPr lang="en-US" dirty="0" smtClean="0"/>
              <a:t>Evaluation of driving skills</a:t>
            </a:r>
          </a:p>
          <a:p>
            <a:r>
              <a:rPr lang="en-US" dirty="0"/>
              <a:t>Driver completes </a:t>
            </a:r>
            <a:r>
              <a:rPr lang="en-US" dirty="0" smtClean="0"/>
              <a:t>application </a:t>
            </a:r>
            <a:r>
              <a:rPr lang="en-US" dirty="0"/>
              <a:t>process </a:t>
            </a:r>
            <a:r>
              <a:rPr lang="en-US" dirty="0" smtClean="0"/>
              <a:t>including</a:t>
            </a:r>
          </a:p>
          <a:p>
            <a:pPr marL="685800" lvl="1" indent="-342900">
              <a:buClr>
                <a:srgbClr val="FFC000"/>
              </a:buClr>
              <a:buFont typeface="Wingdings" pitchFamily="2" charset="2"/>
              <a:buChar char="q"/>
            </a:pPr>
            <a:r>
              <a:rPr lang="en-US" dirty="0" smtClean="0"/>
              <a:t>Assessment </a:t>
            </a:r>
            <a:r>
              <a:rPr lang="en-US" dirty="0"/>
              <a:t>and evaluation by an Orthopedic Surgeon or Physiatrist</a:t>
            </a:r>
          </a:p>
          <a:p>
            <a:pPr marL="685800" lvl="1" indent="-342900">
              <a:buClr>
                <a:srgbClr val="FFC000"/>
              </a:buClr>
              <a:buFont typeface="Wingdings" pitchFamily="2" charset="2"/>
              <a:buChar char="q"/>
            </a:pPr>
            <a:r>
              <a:rPr lang="en-US" dirty="0"/>
              <a:t>M</a:t>
            </a:r>
            <a:r>
              <a:rPr lang="en-US" dirty="0" smtClean="0"/>
              <a:t>edical </a:t>
            </a:r>
            <a:r>
              <a:rPr lang="en-US" dirty="0"/>
              <a:t>examination certification that designates he is otherwise qualified except for completion of the </a:t>
            </a:r>
            <a:r>
              <a:rPr lang="en-US" dirty="0" smtClean="0"/>
              <a:t>SPE</a:t>
            </a:r>
            <a:endParaRPr lang="en-US" dirty="0"/>
          </a:p>
        </p:txBody>
      </p:sp>
      <p:sp>
        <p:nvSpPr>
          <p:cNvPr id="5" name="Slide Number Placeholder 4"/>
          <p:cNvSpPr>
            <a:spLocks noGrp="1"/>
          </p:cNvSpPr>
          <p:nvPr>
            <p:ph type="sldNum" sz="quarter" idx="11"/>
          </p:nvPr>
        </p:nvSpPr>
        <p:spPr/>
        <p:txBody>
          <a:bodyPr/>
          <a:lstStyle/>
          <a:p>
            <a:pPr>
              <a:defRPr/>
            </a:pPr>
            <a:fld id="{5EC078DF-8B7E-4ED0-95C8-5F112F3923BC}" type="slidenum">
              <a:rPr lang="en-US" smtClean="0"/>
              <a:pPr>
                <a:defRPr/>
              </a:pPr>
              <a:t>35</a:t>
            </a:fld>
            <a:endParaRPr lang="en-US"/>
          </a:p>
        </p:txBody>
      </p:sp>
    </p:spTree>
    <p:extLst>
      <p:ext uri="{BB962C8B-B14F-4D97-AF65-F5344CB8AC3E}">
        <p14:creationId xmlns="" xmlns:p14="http://schemas.microsoft.com/office/powerpoint/2010/main" val="42498277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09800"/>
            <a:ext cx="8763000" cy="2209800"/>
          </a:xfrm>
        </p:spPr>
        <p:txBody>
          <a:bodyPr/>
          <a:lstStyle/>
          <a:p>
            <a:r>
              <a:rPr lang="en-US" sz="3600" dirty="0" smtClean="0"/>
              <a:t>Obstructive Sleep Apnea (OSA)</a:t>
            </a:r>
            <a:endParaRPr lang="en-US" sz="3600"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36</a:t>
            </a:fld>
            <a:endParaRPr lang="en-US"/>
          </a:p>
        </p:txBody>
      </p:sp>
    </p:spTree>
    <p:extLst>
      <p:ext uri="{BB962C8B-B14F-4D97-AF65-F5344CB8AC3E}">
        <p14:creationId xmlns="" xmlns:p14="http://schemas.microsoft.com/office/powerpoint/2010/main" val="2796718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078692"/>
            <a:ext cx="8229600" cy="759270"/>
          </a:xfrm>
        </p:spPr>
        <p:txBody>
          <a:bodyPr/>
          <a:lstStyle/>
          <a:p>
            <a:r>
              <a:rPr lang="en-US" dirty="0" smtClean="0"/>
              <a:t>Untreated OSA</a:t>
            </a:r>
            <a:endParaRPr lang="en-US" dirty="0"/>
          </a:p>
        </p:txBody>
      </p:sp>
      <p:sp>
        <p:nvSpPr>
          <p:cNvPr id="3" name="Content Placeholder 2"/>
          <p:cNvSpPr>
            <a:spLocks noGrp="1"/>
          </p:cNvSpPr>
          <p:nvPr>
            <p:ph idx="1"/>
          </p:nvPr>
        </p:nvSpPr>
        <p:spPr>
          <a:xfrm>
            <a:off x="454533" y="1832991"/>
            <a:ext cx="8229600" cy="4586859"/>
          </a:xfrm>
        </p:spPr>
        <p:txBody>
          <a:bodyPr>
            <a:normAutofit lnSpcReduction="10000"/>
          </a:bodyPr>
          <a:lstStyle/>
          <a:p>
            <a:r>
              <a:rPr lang="en-US" dirty="0" smtClean="0"/>
              <a:t>12 – 20 million Americans suffer from OSA and 85% go undiagnosed</a:t>
            </a:r>
          </a:p>
          <a:p>
            <a:r>
              <a:rPr lang="en-US" dirty="0" smtClean="0"/>
              <a:t>Untreated Impacts:</a:t>
            </a:r>
          </a:p>
          <a:p>
            <a:pPr marL="693738" lvl="1" indent="-347663">
              <a:buClr>
                <a:srgbClr val="FFC000"/>
              </a:buClr>
              <a:buFont typeface="Wingdings" pitchFamily="2" charset="2"/>
              <a:buChar char="q"/>
            </a:pPr>
            <a:r>
              <a:rPr lang="en-US" dirty="0" smtClean="0"/>
              <a:t>Overall health</a:t>
            </a:r>
          </a:p>
          <a:p>
            <a:pPr marL="693738" lvl="1" indent="-347663">
              <a:buClr>
                <a:srgbClr val="FFC000"/>
              </a:buClr>
              <a:buFont typeface="Wingdings" pitchFamily="2" charset="2"/>
              <a:buChar char="q"/>
            </a:pPr>
            <a:r>
              <a:rPr lang="en-US" dirty="0"/>
              <a:t>A</a:t>
            </a:r>
            <a:r>
              <a:rPr lang="en-US" dirty="0" smtClean="0"/>
              <a:t>bility to obtain adequate rest</a:t>
            </a:r>
          </a:p>
          <a:p>
            <a:pPr marL="1025525" lvl="2" indent="-331788">
              <a:buClr>
                <a:srgbClr val="FFC000"/>
              </a:buClr>
            </a:pPr>
            <a:r>
              <a:rPr lang="en-US" dirty="0" smtClean="0"/>
              <a:t>Can lead to fatigue-related crashes</a:t>
            </a:r>
          </a:p>
          <a:p>
            <a:pPr marL="693738" lvl="1" indent="-347663">
              <a:buClr>
                <a:srgbClr val="FFC000"/>
              </a:buClr>
              <a:buFont typeface="Wingdings" pitchFamily="2" charset="2"/>
              <a:buChar char="q"/>
            </a:pPr>
            <a:r>
              <a:rPr lang="en-US" dirty="0"/>
              <a:t>G</a:t>
            </a:r>
            <a:r>
              <a:rPr lang="en-US" dirty="0" smtClean="0"/>
              <a:t>reater </a:t>
            </a:r>
            <a:r>
              <a:rPr lang="en-US" dirty="0"/>
              <a:t>risk for other </a:t>
            </a:r>
            <a:r>
              <a:rPr lang="en-US" dirty="0" smtClean="0"/>
              <a:t>serious near and long-term medical conditions</a:t>
            </a:r>
          </a:p>
          <a:p>
            <a:pPr marL="1025525" lvl="2" indent="-331788">
              <a:buClr>
                <a:srgbClr val="FFC000"/>
              </a:buClr>
            </a:pPr>
            <a:r>
              <a:rPr lang="en-US" dirty="0"/>
              <a:t>C</a:t>
            </a:r>
            <a:r>
              <a:rPr lang="en-US" dirty="0" smtClean="0"/>
              <a:t>oronary </a:t>
            </a:r>
            <a:r>
              <a:rPr lang="en-US" dirty="0"/>
              <a:t>heart </a:t>
            </a:r>
            <a:r>
              <a:rPr lang="en-US" dirty="0" smtClean="0"/>
              <a:t>disease</a:t>
            </a:r>
          </a:p>
          <a:p>
            <a:pPr marL="1025525" lvl="2" indent="-331788">
              <a:buClr>
                <a:srgbClr val="FFC000"/>
              </a:buClr>
            </a:pPr>
            <a:r>
              <a:rPr lang="en-US" dirty="0" smtClean="0"/>
              <a:t>Hypertension</a:t>
            </a:r>
          </a:p>
          <a:p>
            <a:pPr marL="1025525" lvl="2" indent="-331788">
              <a:buClr>
                <a:srgbClr val="FFC000"/>
              </a:buClr>
            </a:pPr>
            <a:r>
              <a:rPr lang="en-US" dirty="0" smtClean="0"/>
              <a:t>Stroke</a:t>
            </a:r>
          </a:p>
          <a:p>
            <a:pPr marL="1025525" lvl="2" indent="-331788">
              <a:buClr>
                <a:srgbClr val="FFC000"/>
              </a:buClr>
            </a:pPr>
            <a:r>
              <a:rPr lang="en-US" dirty="0" smtClean="0"/>
              <a:t>New discoveries of negative impact on health</a:t>
            </a:r>
            <a:endParaRPr lang="en-US" dirty="0"/>
          </a:p>
        </p:txBody>
      </p:sp>
      <p:sp>
        <p:nvSpPr>
          <p:cNvPr id="4" name="Slide Number Placeholder 3"/>
          <p:cNvSpPr>
            <a:spLocks noGrp="1"/>
          </p:cNvSpPr>
          <p:nvPr>
            <p:ph type="sldNum" sz="quarter" idx="4294967295"/>
          </p:nvPr>
        </p:nvSpPr>
        <p:spPr>
          <a:xfrm>
            <a:off x="8458200" y="6553200"/>
            <a:ext cx="604982" cy="236901"/>
          </a:xfrm>
          <a:prstGeom prst="rect">
            <a:avLst/>
          </a:prstGeom>
        </p:spPr>
        <p:txBody>
          <a:bodyPr/>
          <a:lstStyle/>
          <a:p>
            <a:fld id="{C28D36E2-A136-4056-A208-2A56624CC46E}" type="slidenum">
              <a:rPr lang="en-US" sz="1100" smtClean="0">
                <a:latin typeface="Times New Roman" pitchFamily="18" charset="0"/>
                <a:cs typeface="Times New Roman" pitchFamily="18" charset="0"/>
              </a:rPr>
              <a:pPr/>
              <a:t>37</a:t>
            </a:fld>
            <a:endParaRPr lang="en-US" sz="1100" dirty="0">
              <a:latin typeface="Times New Roman" pitchFamily="18" charset="0"/>
              <a:cs typeface="Times New Roman" pitchFamily="18" charset="0"/>
            </a:endParaRPr>
          </a:p>
        </p:txBody>
      </p:sp>
    </p:spTree>
    <p:extLst>
      <p:ext uri="{BB962C8B-B14F-4D97-AF65-F5344CB8AC3E}">
        <p14:creationId xmlns="" xmlns:p14="http://schemas.microsoft.com/office/powerpoint/2010/main" val="1236563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Rot="1" noChangeArrowheads="1"/>
          </p:cNvSpPr>
          <p:nvPr>
            <p:ph type="title"/>
          </p:nvPr>
        </p:nvSpPr>
        <p:spPr>
          <a:xfrm>
            <a:off x="152400" y="1066800"/>
            <a:ext cx="8686800" cy="909638"/>
          </a:xfrm>
        </p:spPr>
        <p:txBody>
          <a:bodyPr/>
          <a:lstStyle/>
          <a:p>
            <a:pPr eaLnBrk="1" hangingPunct="1">
              <a:defRPr/>
            </a:pPr>
            <a:r>
              <a:rPr lang="en-US" dirty="0" smtClean="0"/>
              <a:t>OSA</a:t>
            </a:r>
            <a:endParaRPr lang="en-US" dirty="0" smtClean="0">
              <a:solidFill>
                <a:srgbClr val="CC3300"/>
              </a:solidFill>
            </a:endParaRPr>
          </a:p>
        </p:txBody>
      </p:sp>
      <p:sp>
        <p:nvSpPr>
          <p:cNvPr id="273411" name="Rectangle 3"/>
          <p:cNvSpPr>
            <a:spLocks noGrp="1" noChangeArrowheads="1"/>
          </p:cNvSpPr>
          <p:nvPr>
            <p:ph type="body" idx="1"/>
          </p:nvPr>
        </p:nvSpPr>
        <p:spPr>
          <a:xfrm>
            <a:off x="381000" y="1975514"/>
            <a:ext cx="8458200" cy="4871113"/>
          </a:xfrm>
        </p:spPr>
        <p:txBody>
          <a:bodyPr/>
          <a:lstStyle/>
          <a:p>
            <a:pPr eaLnBrk="1" hangingPunct="1">
              <a:lnSpc>
                <a:spcPct val="80000"/>
              </a:lnSpc>
              <a:defRPr/>
            </a:pPr>
            <a:r>
              <a:rPr lang="en-US" sz="2800" dirty="0" smtClean="0"/>
              <a:t>Normally, muscles of the upper part of the throat help keep the airway open</a:t>
            </a:r>
          </a:p>
          <a:p>
            <a:pPr eaLnBrk="1" hangingPunct="1">
              <a:lnSpc>
                <a:spcPct val="80000"/>
              </a:lnSpc>
              <a:defRPr/>
            </a:pPr>
            <a:endParaRPr lang="en-US" sz="2800" dirty="0" smtClean="0"/>
          </a:p>
          <a:p>
            <a:pPr eaLnBrk="1" hangingPunct="1">
              <a:lnSpc>
                <a:spcPct val="80000"/>
              </a:lnSpc>
              <a:defRPr/>
            </a:pPr>
            <a:r>
              <a:rPr lang="en-US" sz="2800" dirty="0" smtClean="0"/>
              <a:t>Relaxation of these muscles can cause the airway to close completely and become obstructed</a:t>
            </a:r>
          </a:p>
          <a:p>
            <a:pPr eaLnBrk="1" hangingPunct="1">
              <a:lnSpc>
                <a:spcPct val="80000"/>
              </a:lnSpc>
              <a:defRPr/>
            </a:pPr>
            <a:endParaRPr lang="en-US" sz="2800" dirty="0" smtClean="0"/>
          </a:p>
          <a:p>
            <a:pPr eaLnBrk="1" hangingPunct="1">
              <a:lnSpc>
                <a:spcPct val="80000"/>
              </a:lnSpc>
              <a:defRPr/>
            </a:pPr>
            <a:r>
              <a:rPr lang="en-US" sz="2800" dirty="0" smtClean="0"/>
              <a:t>Loud snoring and labored breathing occur</a:t>
            </a:r>
          </a:p>
          <a:p>
            <a:pPr eaLnBrk="1" hangingPunct="1">
              <a:lnSpc>
                <a:spcPct val="80000"/>
              </a:lnSpc>
              <a:defRPr/>
            </a:pPr>
            <a:endParaRPr lang="en-US" sz="2800" dirty="0" smtClean="0"/>
          </a:p>
          <a:p>
            <a:pPr eaLnBrk="1" hangingPunct="1">
              <a:lnSpc>
                <a:spcPct val="80000"/>
              </a:lnSpc>
              <a:defRPr/>
            </a:pPr>
            <a:r>
              <a:rPr lang="en-US" sz="2800" dirty="0" smtClean="0"/>
              <a:t>Breathing can stop for short periods of time (often more than 10 seconds) = </a:t>
            </a:r>
            <a:r>
              <a:rPr lang="en-US" sz="2800" dirty="0" smtClean="0">
                <a:solidFill>
                  <a:srgbClr val="CC3300"/>
                </a:solidFill>
              </a:rPr>
              <a:t>sleep apnea</a:t>
            </a:r>
          </a:p>
        </p:txBody>
      </p:sp>
    </p:spTree>
    <p:extLst>
      <p:ext uri="{BB962C8B-B14F-4D97-AF65-F5344CB8AC3E}">
        <p14:creationId xmlns="" xmlns:p14="http://schemas.microsoft.com/office/powerpoint/2010/main" val="39661205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Rot="1" noChangeArrowheads="1"/>
          </p:cNvSpPr>
          <p:nvPr>
            <p:ph type="title"/>
          </p:nvPr>
        </p:nvSpPr>
        <p:spPr>
          <a:xfrm>
            <a:off x="152400" y="990600"/>
            <a:ext cx="8686800" cy="909638"/>
          </a:xfrm>
        </p:spPr>
        <p:txBody>
          <a:bodyPr/>
          <a:lstStyle/>
          <a:p>
            <a:pPr eaLnBrk="1" hangingPunct="1">
              <a:defRPr/>
            </a:pPr>
            <a:r>
              <a:rPr lang="en-US" dirty="0" smtClean="0"/>
              <a:t>Sleep Apnea </a:t>
            </a:r>
          </a:p>
        </p:txBody>
      </p:sp>
      <p:pic>
        <p:nvPicPr>
          <p:cNvPr id="14340" name="Picture 4" descr="sleep_apnea_anatomy lateral"/>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1905000"/>
            <a:ext cx="7681415" cy="43018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704455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52400" y="1143000"/>
            <a:ext cx="8686800" cy="762000"/>
          </a:xfrm>
        </p:spPr>
        <p:txBody>
          <a:bodyPr>
            <a:normAutofit/>
          </a:bodyPr>
          <a:lstStyle/>
          <a:p>
            <a:pPr eaLnBrk="1" hangingPunct="1"/>
            <a:r>
              <a:rPr lang="en-US" dirty="0" smtClean="0"/>
              <a:t>Truck and Bus Driver Statistics</a:t>
            </a:r>
          </a:p>
        </p:txBody>
      </p:sp>
      <p:sp>
        <p:nvSpPr>
          <p:cNvPr id="6147" name="Content Placeholder 2"/>
          <p:cNvSpPr>
            <a:spLocks noGrp="1"/>
          </p:cNvSpPr>
          <p:nvPr>
            <p:ph idx="1"/>
          </p:nvPr>
        </p:nvSpPr>
        <p:spPr>
          <a:xfrm>
            <a:off x="4876800" y="2514600"/>
            <a:ext cx="3733800" cy="2971800"/>
          </a:xfrm>
        </p:spPr>
        <p:txBody>
          <a:bodyPr/>
          <a:lstStyle/>
          <a:p>
            <a:r>
              <a:rPr lang="en-US" dirty="0" smtClean="0"/>
              <a:t>4</a:t>
            </a:r>
            <a:r>
              <a:rPr lang="en-US" sz="2800" dirty="0" smtClean="0"/>
              <a:t> million active interstate drivers</a:t>
            </a:r>
          </a:p>
          <a:p>
            <a:r>
              <a:rPr lang="en-US" sz="2800" dirty="0" smtClean="0"/>
              <a:t>Approx. 535,000 active interstate companies (2011)</a:t>
            </a:r>
          </a:p>
        </p:txBody>
      </p:sp>
      <p:pic>
        <p:nvPicPr>
          <p:cNvPr id="6148" name="Picture 4" descr="KS13321"/>
          <p:cNvPicPr>
            <a:picLocks noChangeAspect="1" noChangeArrowheads="1"/>
          </p:cNvPicPr>
          <p:nvPr/>
        </p:nvPicPr>
        <p:blipFill>
          <a:blip r:embed="rId3" cstate="print"/>
          <a:srcRect l="49736" b="20634"/>
          <a:stretch>
            <a:fillRect/>
          </a:stretch>
        </p:blipFill>
        <p:spPr bwMode="auto">
          <a:xfrm>
            <a:off x="838200" y="1981200"/>
            <a:ext cx="3886200" cy="3810000"/>
          </a:xfrm>
          <a:prstGeom prst="rect">
            <a:avLst/>
          </a:prstGeom>
          <a:noFill/>
          <a:ln w="9525">
            <a:noFill/>
            <a:miter lim="800000"/>
            <a:headEnd/>
            <a:tailEnd/>
          </a:ln>
        </p:spPr>
      </p:pic>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Rot="1" noChangeArrowheads="1"/>
          </p:cNvSpPr>
          <p:nvPr>
            <p:ph type="title"/>
          </p:nvPr>
        </p:nvSpPr>
        <p:spPr>
          <a:xfrm>
            <a:off x="152400" y="914400"/>
            <a:ext cx="8686800" cy="909638"/>
          </a:xfrm>
        </p:spPr>
        <p:txBody>
          <a:bodyPr/>
          <a:lstStyle/>
          <a:p>
            <a:pPr eaLnBrk="1" hangingPunct="1">
              <a:defRPr/>
            </a:pPr>
            <a:r>
              <a:rPr lang="en-US" dirty="0" smtClean="0"/>
              <a:t>Sleep Apnea Patterns</a:t>
            </a:r>
          </a:p>
        </p:txBody>
      </p:sp>
      <p:sp>
        <p:nvSpPr>
          <p:cNvPr id="283651" name="Rectangle 3"/>
          <p:cNvSpPr>
            <a:spLocks noGrp="1" noChangeArrowheads="1"/>
          </p:cNvSpPr>
          <p:nvPr>
            <p:ph type="body" idx="1"/>
          </p:nvPr>
        </p:nvSpPr>
        <p:spPr>
          <a:xfrm>
            <a:off x="304800" y="1600201"/>
            <a:ext cx="8229600" cy="5257800"/>
          </a:xfrm>
        </p:spPr>
        <p:txBody>
          <a:bodyPr/>
          <a:lstStyle/>
          <a:p>
            <a:pPr eaLnBrk="1" hangingPunct="1">
              <a:defRPr/>
            </a:pPr>
            <a:r>
              <a:rPr lang="en-US" dirty="0" smtClean="0"/>
              <a:t>Snoring:</a:t>
            </a:r>
          </a:p>
          <a:p>
            <a:pPr marL="682625" lvl="1" indent="-341313" eaLnBrk="1" hangingPunct="1">
              <a:buClr>
                <a:srgbClr val="FFC000"/>
              </a:buClr>
              <a:buFont typeface="Wingdings" pitchFamily="2" charset="2"/>
              <a:buChar char="q"/>
              <a:defRPr/>
            </a:pPr>
            <a:r>
              <a:rPr lang="en-US" dirty="0" smtClean="0"/>
              <a:t>Begins heavily right after falling asleep</a:t>
            </a:r>
          </a:p>
          <a:p>
            <a:pPr marL="682625" lvl="1" indent="-341313" eaLnBrk="1" hangingPunct="1">
              <a:buClr>
                <a:srgbClr val="FFC000"/>
              </a:buClr>
              <a:buFont typeface="Wingdings" pitchFamily="2" charset="2"/>
              <a:buChar char="q"/>
              <a:defRPr/>
            </a:pPr>
            <a:r>
              <a:rPr lang="en-US" dirty="0" smtClean="0"/>
              <a:t>Continues at a regular pace, becoming louder</a:t>
            </a:r>
          </a:p>
          <a:p>
            <a:pPr marL="682625" lvl="1" indent="-341313" eaLnBrk="1" hangingPunct="1">
              <a:buClr>
                <a:srgbClr val="FFC000"/>
              </a:buClr>
              <a:buFont typeface="Wingdings" pitchFamily="2" charset="2"/>
              <a:buChar char="q"/>
              <a:defRPr/>
            </a:pPr>
            <a:r>
              <a:rPr lang="en-US" dirty="0" smtClean="0"/>
              <a:t>Interrupted by a long silent period when there is not breathing</a:t>
            </a:r>
          </a:p>
          <a:p>
            <a:pPr marL="682625" lvl="1" indent="-341313" eaLnBrk="1" hangingPunct="1">
              <a:buClr>
                <a:srgbClr val="FFC000"/>
              </a:buClr>
              <a:buFont typeface="Wingdings" pitchFamily="2" charset="2"/>
              <a:buChar char="q"/>
              <a:defRPr/>
            </a:pPr>
            <a:r>
              <a:rPr lang="en-US" dirty="0" smtClean="0"/>
              <a:t>Followed by a series of loud snorts and gasps</a:t>
            </a:r>
          </a:p>
          <a:p>
            <a:pPr marL="682625" lvl="1" indent="-341313" eaLnBrk="1" hangingPunct="1">
              <a:buClr>
                <a:srgbClr val="FFC000"/>
              </a:buClr>
              <a:buFont typeface="Wingdings" pitchFamily="2" charset="2"/>
              <a:buChar char="q"/>
              <a:defRPr/>
            </a:pPr>
            <a:r>
              <a:rPr lang="en-US" dirty="0" smtClean="0"/>
              <a:t> Snoring returns</a:t>
            </a:r>
          </a:p>
          <a:p>
            <a:pPr>
              <a:defRPr/>
            </a:pPr>
            <a:r>
              <a:rPr lang="en-US" dirty="0"/>
              <a:t>P</a:t>
            </a:r>
            <a:r>
              <a:rPr lang="en-US" dirty="0" smtClean="0"/>
              <a:t>attern </a:t>
            </a:r>
            <a:r>
              <a:rPr lang="en-US" dirty="0"/>
              <a:t>repeats </a:t>
            </a:r>
            <a:r>
              <a:rPr lang="en-US" dirty="0" smtClean="0"/>
              <a:t>itself, </a:t>
            </a:r>
            <a:r>
              <a:rPr lang="en-US" dirty="0"/>
              <a:t>resulting in</a:t>
            </a:r>
            <a:r>
              <a:rPr lang="en-US" dirty="0" smtClean="0"/>
              <a:t>:</a:t>
            </a:r>
            <a:endParaRPr lang="en-US" dirty="0"/>
          </a:p>
          <a:p>
            <a:pPr lvl="1" indent="-401638">
              <a:buClr>
                <a:srgbClr val="FFC000"/>
              </a:buClr>
              <a:buFont typeface="Wingdings" pitchFamily="2" charset="2"/>
              <a:buChar char="q"/>
              <a:defRPr/>
            </a:pPr>
            <a:r>
              <a:rPr lang="en-US" dirty="0"/>
              <a:t>Poor sleep quality</a:t>
            </a:r>
          </a:p>
          <a:p>
            <a:pPr lvl="1" indent="-401638">
              <a:buClr>
                <a:srgbClr val="FFC000"/>
              </a:buClr>
              <a:buFont typeface="Wingdings" pitchFamily="2" charset="2"/>
              <a:buChar char="q"/>
              <a:defRPr/>
            </a:pPr>
            <a:r>
              <a:rPr lang="en-US" dirty="0"/>
              <a:t>Daytime drowsiness</a:t>
            </a:r>
          </a:p>
          <a:p>
            <a:pPr lvl="1" indent="-401638">
              <a:buClr>
                <a:srgbClr val="FFC000"/>
              </a:buClr>
              <a:buFont typeface="Wingdings" pitchFamily="2" charset="2"/>
              <a:buChar char="q"/>
              <a:defRPr/>
            </a:pPr>
            <a:r>
              <a:rPr lang="en-US" dirty="0"/>
              <a:t>Headaches</a:t>
            </a:r>
          </a:p>
          <a:p>
            <a:pPr marL="682625" lvl="1" indent="-341313" eaLnBrk="1" hangingPunct="1">
              <a:buClr>
                <a:srgbClr val="FFC000"/>
              </a:buClr>
              <a:buFont typeface="Wingdings" pitchFamily="2" charset="2"/>
              <a:buChar char="q"/>
              <a:defRPr/>
            </a:pPr>
            <a:endParaRPr lang="en-US" dirty="0" smtClean="0"/>
          </a:p>
          <a:p>
            <a:pPr lvl="1" eaLnBrk="1" hangingPunct="1">
              <a:defRPr/>
            </a:pPr>
            <a:endParaRPr lang="en-US" b="1" dirty="0" smtClean="0"/>
          </a:p>
          <a:p>
            <a:pPr lvl="1" eaLnBrk="1" hangingPunct="1">
              <a:defRPr/>
            </a:pPr>
            <a:endParaRPr lang="en-US" sz="2400" b="1" dirty="0" smtClean="0"/>
          </a:p>
          <a:p>
            <a:pPr eaLnBrk="1" hangingPunct="1">
              <a:defRPr/>
            </a:pPr>
            <a:endParaRPr lang="en-US" sz="2800" b="1" dirty="0" smtClean="0"/>
          </a:p>
        </p:txBody>
      </p:sp>
      <p:pic>
        <p:nvPicPr>
          <p:cNvPr id="15364" name="Picture 4" descr="snoring-remedies"/>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400800" y="5105400"/>
            <a:ext cx="2743200" cy="175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068054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Rot="1" noChangeArrowheads="1"/>
          </p:cNvSpPr>
          <p:nvPr>
            <p:ph type="title"/>
          </p:nvPr>
        </p:nvSpPr>
        <p:spPr>
          <a:xfrm>
            <a:off x="152400" y="990600"/>
            <a:ext cx="8686800" cy="909638"/>
          </a:xfrm>
        </p:spPr>
        <p:txBody>
          <a:bodyPr/>
          <a:lstStyle/>
          <a:p>
            <a:pPr eaLnBrk="1" hangingPunct="1">
              <a:defRPr/>
            </a:pPr>
            <a:r>
              <a:rPr lang="en-US" dirty="0" smtClean="0"/>
              <a:t>More Sleep Apnea Signs/Symptoms</a:t>
            </a:r>
          </a:p>
        </p:txBody>
      </p:sp>
      <p:sp>
        <p:nvSpPr>
          <p:cNvPr id="286723" name="Rectangle 3"/>
          <p:cNvSpPr>
            <a:spLocks noGrp="1" noChangeArrowheads="1"/>
          </p:cNvSpPr>
          <p:nvPr>
            <p:ph type="body" idx="1"/>
          </p:nvPr>
        </p:nvSpPr>
        <p:spPr>
          <a:xfrm>
            <a:off x="228600" y="2438400"/>
            <a:ext cx="4495800" cy="3276600"/>
          </a:xfrm>
        </p:spPr>
        <p:txBody>
          <a:bodyPr/>
          <a:lstStyle/>
          <a:p>
            <a:pPr eaLnBrk="1" hangingPunct="1">
              <a:defRPr/>
            </a:pPr>
            <a:r>
              <a:rPr lang="en-US" dirty="0" smtClean="0"/>
              <a:t>Memory difficulties</a:t>
            </a:r>
          </a:p>
          <a:p>
            <a:pPr eaLnBrk="1" hangingPunct="1">
              <a:defRPr/>
            </a:pPr>
            <a:r>
              <a:rPr lang="en-US" dirty="0" smtClean="0"/>
              <a:t>Morning headaches</a:t>
            </a:r>
          </a:p>
          <a:p>
            <a:pPr eaLnBrk="1" hangingPunct="1">
              <a:defRPr/>
            </a:pPr>
            <a:r>
              <a:rPr lang="en-US" dirty="0" smtClean="0"/>
              <a:t>Personality changes</a:t>
            </a:r>
          </a:p>
          <a:p>
            <a:pPr eaLnBrk="1" hangingPunct="1">
              <a:defRPr/>
            </a:pPr>
            <a:r>
              <a:rPr lang="en-US" dirty="0" smtClean="0"/>
              <a:t>Poor concentration</a:t>
            </a:r>
          </a:p>
          <a:p>
            <a:pPr eaLnBrk="1" hangingPunct="1">
              <a:defRPr/>
            </a:pPr>
            <a:r>
              <a:rPr lang="en-US" dirty="0" smtClean="0"/>
              <a:t>Restless sleep</a:t>
            </a:r>
          </a:p>
        </p:txBody>
      </p:sp>
      <p:pic>
        <p:nvPicPr>
          <p:cNvPr id="19460" name="Picture 4" descr="restless"/>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95800" y="1981200"/>
            <a:ext cx="4419600" cy="441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8228622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Rot="1" noChangeArrowheads="1"/>
          </p:cNvSpPr>
          <p:nvPr>
            <p:ph type="title"/>
          </p:nvPr>
        </p:nvSpPr>
        <p:spPr>
          <a:xfrm>
            <a:off x="152400" y="1066800"/>
            <a:ext cx="8686800" cy="909638"/>
          </a:xfrm>
        </p:spPr>
        <p:txBody>
          <a:bodyPr/>
          <a:lstStyle/>
          <a:p>
            <a:pPr eaLnBrk="1" hangingPunct="1">
              <a:defRPr/>
            </a:pPr>
            <a:r>
              <a:rPr lang="en-US" dirty="0" smtClean="0"/>
              <a:t>Risk Factors You Can’t Control</a:t>
            </a:r>
          </a:p>
        </p:txBody>
      </p:sp>
      <p:sp>
        <p:nvSpPr>
          <p:cNvPr id="335875" name="Rectangle 3"/>
          <p:cNvSpPr>
            <a:spLocks noGrp="1" noChangeArrowheads="1"/>
          </p:cNvSpPr>
          <p:nvPr>
            <p:ph type="body" idx="1"/>
          </p:nvPr>
        </p:nvSpPr>
        <p:spPr>
          <a:xfrm>
            <a:off x="152400" y="2057400"/>
            <a:ext cx="8763000" cy="4409715"/>
          </a:xfrm>
        </p:spPr>
        <p:txBody>
          <a:bodyPr/>
          <a:lstStyle/>
          <a:p>
            <a:pPr eaLnBrk="1" hangingPunct="1">
              <a:lnSpc>
                <a:spcPct val="90000"/>
              </a:lnSpc>
              <a:defRPr/>
            </a:pPr>
            <a:r>
              <a:rPr lang="en-US" dirty="0" smtClean="0"/>
              <a:t>Family History</a:t>
            </a:r>
          </a:p>
          <a:p>
            <a:pPr eaLnBrk="1" hangingPunct="1">
              <a:lnSpc>
                <a:spcPct val="90000"/>
              </a:lnSpc>
              <a:defRPr/>
            </a:pPr>
            <a:r>
              <a:rPr lang="en-US" dirty="0" smtClean="0"/>
              <a:t>Anatomy</a:t>
            </a:r>
          </a:p>
          <a:p>
            <a:pPr lvl="1" indent="-347663" eaLnBrk="1" hangingPunct="1">
              <a:lnSpc>
                <a:spcPct val="90000"/>
              </a:lnSpc>
              <a:buClr>
                <a:srgbClr val="FFC000"/>
              </a:buClr>
              <a:buFont typeface="Wingdings" pitchFamily="2" charset="2"/>
              <a:buChar char="q"/>
              <a:defRPr/>
            </a:pPr>
            <a:r>
              <a:rPr lang="en-US" dirty="0" smtClean="0"/>
              <a:t>Narrow airways</a:t>
            </a:r>
          </a:p>
          <a:p>
            <a:pPr lvl="1" indent="-347663" eaLnBrk="1" hangingPunct="1">
              <a:lnSpc>
                <a:spcPct val="90000"/>
              </a:lnSpc>
              <a:buClr>
                <a:srgbClr val="FFC000"/>
              </a:buClr>
              <a:buFont typeface="Wingdings" pitchFamily="2" charset="2"/>
              <a:buChar char="q"/>
              <a:defRPr/>
            </a:pPr>
            <a:r>
              <a:rPr lang="en-US" dirty="0" smtClean="0"/>
              <a:t>Large tongue with normal or small mandible</a:t>
            </a:r>
          </a:p>
          <a:p>
            <a:pPr lvl="1" indent="-347663" eaLnBrk="1" hangingPunct="1">
              <a:lnSpc>
                <a:spcPct val="90000"/>
              </a:lnSpc>
              <a:buClr>
                <a:srgbClr val="FFC000"/>
              </a:buClr>
              <a:buFont typeface="Wingdings" pitchFamily="2" charset="2"/>
              <a:buChar char="q"/>
              <a:defRPr/>
            </a:pPr>
            <a:r>
              <a:rPr lang="en-US" dirty="0" smtClean="0"/>
              <a:t>Nasal obstruction - deviated septum, Large </a:t>
            </a:r>
            <a:r>
              <a:rPr lang="en-US" dirty="0" err="1" smtClean="0"/>
              <a:t>turbinates</a:t>
            </a:r>
            <a:endParaRPr lang="en-US" dirty="0" smtClean="0"/>
          </a:p>
          <a:p>
            <a:pPr lvl="1" indent="-347663" eaLnBrk="1" hangingPunct="1">
              <a:lnSpc>
                <a:spcPct val="90000"/>
              </a:lnSpc>
              <a:buClr>
                <a:srgbClr val="FFC000"/>
              </a:buClr>
              <a:buFont typeface="Wingdings" pitchFamily="2" charset="2"/>
              <a:buChar char="q"/>
              <a:defRPr/>
            </a:pPr>
            <a:r>
              <a:rPr lang="en-US" dirty="0" smtClean="0"/>
              <a:t>Neck Circumference</a:t>
            </a:r>
          </a:p>
          <a:p>
            <a:pPr eaLnBrk="1" hangingPunct="1">
              <a:lnSpc>
                <a:spcPct val="90000"/>
              </a:lnSpc>
              <a:defRPr/>
            </a:pPr>
            <a:r>
              <a:rPr lang="en-US" dirty="0" smtClean="0"/>
              <a:t>Age 65 Years and Older</a:t>
            </a:r>
          </a:p>
          <a:p>
            <a:pPr eaLnBrk="1" hangingPunct="1">
              <a:lnSpc>
                <a:spcPct val="90000"/>
              </a:lnSpc>
              <a:defRPr/>
            </a:pPr>
            <a:r>
              <a:rPr lang="en-US" dirty="0" smtClean="0"/>
              <a:t>High Blood Pressure</a:t>
            </a:r>
          </a:p>
          <a:p>
            <a:pPr eaLnBrk="1" hangingPunct="1">
              <a:lnSpc>
                <a:spcPct val="90000"/>
              </a:lnSpc>
              <a:buFont typeface="Wingdings" pitchFamily="2" charset="2"/>
              <a:buNone/>
              <a:defRPr/>
            </a:pPr>
            <a:endParaRPr lang="en-US" dirty="0" smtClean="0"/>
          </a:p>
        </p:txBody>
      </p:sp>
    </p:spTree>
    <p:extLst>
      <p:ext uri="{BB962C8B-B14F-4D97-AF65-F5344CB8AC3E}">
        <p14:creationId xmlns="" xmlns:p14="http://schemas.microsoft.com/office/powerpoint/2010/main" val="21178072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Rot="1" noChangeArrowheads="1"/>
          </p:cNvSpPr>
          <p:nvPr>
            <p:ph type="title"/>
          </p:nvPr>
        </p:nvSpPr>
        <p:spPr>
          <a:xfrm>
            <a:off x="152400" y="1143000"/>
            <a:ext cx="8686800" cy="909638"/>
          </a:xfrm>
        </p:spPr>
        <p:txBody>
          <a:bodyPr/>
          <a:lstStyle/>
          <a:p>
            <a:pPr eaLnBrk="1" hangingPunct="1">
              <a:defRPr/>
            </a:pPr>
            <a:r>
              <a:rPr lang="en-US" dirty="0" smtClean="0"/>
              <a:t>Risk Factors You Can Control</a:t>
            </a:r>
          </a:p>
        </p:txBody>
      </p:sp>
      <p:sp>
        <p:nvSpPr>
          <p:cNvPr id="336899" name="Rectangle 3"/>
          <p:cNvSpPr>
            <a:spLocks noGrp="1" noChangeArrowheads="1"/>
          </p:cNvSpPr>
          <p:nvPr>
            <p:ph type="body" idx="1"/>
          </p:nvPr>
        </p:nvSpPr>
        <p:spPr>
          <a:xfrm>
            <a:off x="152400" y="2057400"/>
            <a:ext cx="8763000" cy="4409715"/>
          </a:xfrm>
        </p:spPr>
        <p:txBody>
          <a:bodyPr/>
          <a:lstStyle/>
          <a:p>
            <a:pPr eaLnBrk="1" hangingPunct="1">
              <a:defRPr/>
            </a:pPr>
            <a:r>
              <a:rPr lang="en-US" dirty="0" smtClean="0"/>
              <a:t>Weight</a:t>
            </a:r>
          </a:p>
          <a:p>
            <a:pPr lvl="1" indent="-401638" eaLnBrk="1" hangingPunct="1">
              <a:buClr>
                <a:srgbClr val="FFC000"/>
              </a:buClr>
              <a:buFont typeface="Wingdings" pitchFamily="2" charset="2"/>
              <a:buChar char="q"/>
              <a:defRPr/>
            </a:pPr>
            <a:r>
              <a:rPr lang="en-US" dirty="0" smtClean="0"/>
              <a:t>Overweight/obese</a:t>
            </a:r>
          </a:p>
          <a:p>
            <a:pPr lvl="1" indent="-401638" eaLnBrk="1" hangingPunct="1">
              <a:buClr>
                <a:srgbClr val="FFC000"/>
              </a:buClr>
              <a:buFont typeface="Wingdings" pitchFamily="2" charset="2"/>
              <a:buChar char="q"/>
              <a:defRPr/>
            </a:pPr>
            <a:r>
              <a:rPr lang="en-US" dirty="0" smtClean="0"/>
              <a:t>Recent weight gain</a:t>
            </a:r>
          </a:p>
          <a:p>
            <a:pPr lvl="1" indent="-401638" eaLnBrk="1" hangingPunct="1">
              <a:buClr>
                <a:srgbClr val="FFC000"/>
              </a:buClr>
              <a:buFont typeface="Wingdings" pitchFamily="2" charset="2"/>
              <a:buChar char="q"/>
              <a:defRPr/>
            </a:pPr>
            <a:r>
              <a:rPr lang="en-US" dirty="0" smtClean="0"/>
              <a:t>Neck Circumference</a:t>
            </a:r>
          </a:p>
          <a:p>
            <a:pPr eaLnBrk="1" hangingPunct="1">
              <a:defRPr/>
            </a:pPr>
            <a:r>
              <a:rPr lang="en-US" dirty="0" smtClean="0"/>
              <a:t>Medications</a:t>
            </a:r>
          </a:p>
          <a:p>
            <a:pPr lvl="1" indent="-401638" eaLnBrk="1" hangingPunct="1">
              <a:buClr>
                <a:srgbClr val="FFC000"/>
              </a:buClr>
              <a:defRPr/>
            </a:pPr>
            <a:r>
              <a:rPr lang="en-US" dirty="0" smtClean="0"/>
              <a:t>Use of Sedatives &amp; Tranquilizers</a:t>
            </a:r>
          </a:p>
          <a:p>
            <a:pPr eaLnBrk="1" hangingPunct="1">
              <a:defRPr/>
            </a:pPr>
            <a:r>
              <a:rPr lang="en-US" dirty="0" smtClean="0"/>
              <a:t>Smoking</a:t>
            </a:r>
          </a:p>
          <a:p>
            <a:pPr eaLnBrk="1" hangingPunct="1">
              <a:defRPr/>
            </a:pPr>
            <a:r>
              <a:rPr lang="en-US" dirty="0" smtClean="0"/>
              <a:t>Alcohol Use</a:t>
            </a:r>
          </a:p>
          <a:p>
            <a:pPr lvl="1" eaLnBrk="1" hangingPunct="1">
              <a:buFont typeface="Wingdings" pitchFamily="2" charset="2"/>
              <a:buNone/>
              <a:defRPr/>
            </a:pPr>
            <a:endParaRPr lang="en-US" dirty="0" smtClean="0"/>
          </a:p>
          <a:p>
            <a:pPr lvl="1" eaLnBrk="1" hangingPunct="1">
              <a:buFont typeface="Wingdings" pitchFamily="2" charset="2"/>
              <a:buNone/>
              <a:defRPr/>
            </a:pPr>
            <a:endParaRPr lang="en-US" dirty="0" smtClean="0"/>
          </a:p>
        </p:txBody>
      </p:sp>
    </p:spTree>
    <p:extLst>
      <p:ext uri="{BB962C8B-B14F-4D97-AF65-F5344CB8AC3E}">
        <p14:creationId xmlns="" xmlns:p14="http://schemas.microsoft.com/office/powerpoint/2010/main" val="26263125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628603" y="924636"/>
            <a:ext cx="8229600" cy="1143000"/>
          </a:xfrm>
        </p:spPr>
        <p:txBody>
          <a:bodyPr/>
          <a:lstStyle/>
          <a:p>
            <a:pPr eaLnBrk="1" hangingPunct="1">
              <a:defRPr/>
            </a:pPr>
            <a:r>
              <a:rPr lang="en-US" sz="3200" dirty="0" smtClean="0">
                <a:solidFill>
                  <a:schemeClr val="tx1"/>
                </a:solidFill>
                <a:latin typeface="Times New Roman" pitchFamily="18" charset="0"/>
                <a:cs typeface="Times New Roman" pitchFamily="18" charset="0"/>
              </a:rPr>
              <a:t>Sleep Disorders: Treatment/Devices</a:t>
            </a:r>
          </a:p>
        </p:txBody>
      </p:sp>
      <p:sp>
        <p:nvSpPr>
          <p:cNvPr id="12291" name="Rectangle 3"/>
          <p:cNvSpPr>
            <a:spLocks noGrp="1" noChangeArrowheads="1"/>
          </p:cNvSpPr>
          <p:nvPr>
            <p:ph type="body" sz="half" idx="1"/>
          </p:nvPr>
        </p:nvSpPr>
        <p:spPr>
          <a:xfrm>
            <a:off x="1066800" y="2214561"/>
            <a:ext cx="4572000" cy="3124201"/>
          </a:xfrm>
        </p:spPr>
        <p:txBody>
          <a:bodyPr/>
          <a:lstStyle/>
          <a:p>
            <a:pPr eaLnBrk="1" hangingPunct="1">
              <a:buFont typeface="Wingdings" pitchFamily="2" charset="2"/>
              <a:buNone/>
              <a:defRPr/>
            </a:pPr>
            <a:r>
              <a:rPr lang="en-US" dirty="0" smtClean="0">
                <a:latin typeface="Times New Roman" pitchFamily="18" charset="0"/>
                <a:cs typeface="Times New Roman" pitchFamily="18" charset="0"/>
              </a:rPr>
              <a:t>Treatment Options</a:t>
            </a:r>
          </a:p>
          <a:p>
            <a:pPr eaLnBrk="1" hangingPunct="1">
              <a:defRPr/>
            </a:pPr>
            <a:r>
              <a:rPr lang="en-US" dirty="0" smtClean="0">
                <a:latin typeface="Times New Roman" pitchFamily="18" charset="0"/>
                <a:cs typeface="Times New Roman" pitchFamily="18" charset="0"/>
              </a:rPr>
              <a:t>Lifestyle changes</a:t>
            </a:r>
          </a:p>
          <a:p>
            <a:pPr eaLnBrk="1" hangingPunct="1">
              <a:defRPr/>
            </a:pPr>
            <a:r>
              <a:rPr lang="en-US" dirty="0" smtClean="0">
                <a:latin typeface="Times New Roman" pitchFamily="18" charset="0"/>
                <a:cs typeface="Times New Roman" pitchFamily="18" charset="0"/>
              </a:rPr>
              <a:t>Mouthpieces</a:t>
            </a:r>
          </a:p>
          <a:p>
            <a:pPr eaLnBrk="1" hangingPunct="1">
              <a:defRPr/>
            </a:pPr>
            <a:r>
              <a:rPr lang="en-US" dirty="0" smtClean="0">
                <a:latin typeface="Times New Roman" pitchFamily="18" charset="0"/>
                <a:cs typeface="Times New Roman" pitchFamily="18" charset="0"/>
              </a:rPr>
              <a:t>Breathing devices</a:t>
            </a:r>
          </a:p>
          <a:p>
            <a:pPr eaLnBrk="1" hangingPunct="1">
              <a:defRPr/>
            </a:pPr>
            <a:r>
              <a:rPr lang="en-US" dirty="0" smtClean="0">
                <a:latin typeface="Times New Roman" pitchFamily="18" charset="0"/>
                <a:cs typeface="Times New Roman" pitchFamily="18" charset="0"/>
              </a:rPr>
              <a:t>Surgery</a:t>
            </a:r>
          </a:p>
          <a:p>
            <a:pPr eaLnBrk="1" hangingPunct="1">
              <a:buFont typeface="Wingdings" pitchFamily="2" charset="2"/>
              <a:buNone/>
              <a:defRPr/>
            </a:pPr>
            <a:endParaRPr lang="en-US" sz="2600" dirty="0" smtClean="0"/>
          </a:p>
          <a:p>
            <a:pPr eaLnBrk="1" hangingPunct="1">
              <a:buFont typeface="Wingdings" pitchFamily="2" charset="2"/>
              <a:buNone/>
              <a:defRPr/>
            </a:pPr>
            <a:endParaRPr lang="en-US" dirty="0" smtClean="0"/>
          </a:p>
        </p:txBody>
      </p:sp>
      <p:pic>
        <p:nvPicPr>
          <p:cNvPr id="22532" name="Picture 7" descr="sa - device"/>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48200" y="1981200"/>
            <a:ext cx="3387725" cy="3438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309629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Rot="1" noChangeArrowheads="1"/>
          </p:cNvSpPr>
          <p:nvPr>
            <p:ph type="title"/>
          </p:nvPr>
        </p:nvSpPr>
        <p:spPr>
          <a:xfrm>
            <a:off x="457200" y="914400"/>
            <a:ext cx="8229600" cy="1143000"/>
          </a:xfrm>
        </p:spPr>
        <p:txBody>
          <a:bodyPr/>
          <a:lstStyle/>
          <a:p>
            <a:pPr eaLnBrk="1" hangingPunct="1">
              <a:defRPr/>
            </a:pPr>
            <a:r>
              <a:rPr lang="en-US" dirty="0" smtClean="0"/>
              <a:t>Untreated OSA - Complications</a:t>
            </a:r>
          </a:p>
        </p:txBody>
      </p:sp>
      <p:sp>
        <p:nvSpPr>
          <p:cNvPr id="291843" name="Rectangle 3"/>
          <p:cNvSpPr>
            <a:spLocks noGrp="1" noChangeArrowheads="1"/>
          </p:cNvSpPr>
          <p:nvPr>
            <p:ph type="body" idx="1"/>
          </p:nvPr>
        </p:nvSpPr>
        <p:spPr>
          <a:xfrm>
            <a:off x="228600" y="1905001"/>
            <a:ext cx="8229600" cy="3657600"/>
          </a:xfrm>
        </p:spPr>
        <p:txBody>
          <a:bodyPr/>
          <a:lstStyle/>
          <a:p>
            <a:pPr eaLnBrk="1" hangingPunct="1">
              <a:defRPr/>
            </a:pPr>
            <a:r>
              <a:rPr lang="en-US" sz="2800" dirty="0" smtClean="0"/>
              <a:t>Possible complications may include:</a:t>
            </a:r>
          </a:p>
          <a:p>
            <a:pPr lvl="1" indent="-401638" eaLnBrk="1" hangingPunct="1">
              <a:buClr>
                <a:srgbClr val="FFC000"/>
              </a:buClr>
              <a:buFont typeface="Wingdings" pitchFamily="2" charset="2"/>
              <a:buChar char="q"/>
              <a:defRPr/>
            </a:pPr>
            <a:r>
              <a:rPr lang="en-US" dirty="0" smtClean="0"/>
              <a:t>Abnormal heart rhythm (arrhythmia)</a:t>
            </a:r>
          </a:p>
          <a:p>
            <a:pPr lvl="1" indent="-401638" eaLnBrk="1" hangingPunct="1">
              <a:buClr>
                <a:srgbClr val="FFC000"/>
              </a:buClr>
              <a:buFont typeface="Wingdings" pitchFamily="2" charset="2"/>
              <a:buChar char="q"/>
              <a:defRPr/>
            </a:pPr>
            <a:r>
              <a:rPr lang="en-US" dirty="0" smtClean="0"/>
              <a:t>Excessive carbon dioxide levels in the blood</a:t>
            </a:r>
          </a:p>
          <a:p>
            <a:pPr lvl="1" indent="-401638" eaLnBrk="1" hangingPunct="1">
              <a:buClr>
                <a:srgbClr val="FFC000"/>
              </a:buClr>
              <a:buFont typeface="Wingdings" pitchFamily="2" charset="2"/>
              <a:buChar char="q"/>
              <a:defRPr/>
            </a:pPr>
            <a:r>
              <a:rPr lang="en-US" dirty="0" smtClean="0"/>
              <a:t>Heart disease</a:t>
            </a:r>
          </a:p>
          <a:p>
            <a:pPr lvl="1" indent="-401638" eaLnBrk="1" hangingPunct="1">
              <a:buClr>
                <a:srgbClr val="FFC000"/>
              </a:buClr>
              <a:buFont typeface="Wingdings" pitchFamily="2" charset="2"/>
              <a:buChar char="q"/>
              <a:defRPr/>
            </a:pPr>
            <a:r>
              <a:rPr lang="en-US" dirty="0" smtClean="0"/>
              <a:t>High blood pressure</a:t>
            </a:r>
          </a:p>
          <a:p>
            <a:pPr lvl="1" indent="-401638" eaLnBrk="1" hangingPunct="1">
              <a:buClr>
                <a:srgbClr val="FFC000"/>
              </a:buClr>
              <a:buFont typeface="Wingdings" pitchFamily="2" charset="2"/>
              <a:buChar char="q"/>
              <a:defRPr/>
            </a:pPr>
            <a:r>
              <a:rPr lang="en-US" dirty="0" smtClean="0"/>
              <a:t>Sleep deprivation</a:t>
            </a:r>
          </a:p>
          <a:p>
            <a:pPr lvl="1" indent="-401638" eaLnBrk="1" hangingPunct="1">
              <a:buClr>
                <a:srgbClr val="FFC000"/>
              </a:buClr>
              <a:buFont typeface="Wingdings" pitchFamily="2" charset="2"/>
              <a:buChar char="q"/>
              <a:defRPr/>
            </a:pPr>
            <a:r>
              <a:rPr lang="en-US" dirty="0" smtClean="0"/>
              <a:t>Stroke</a:t>
            </a:r>
          </a:p>
        </p:txBody>
      </p:sp>
      <p:pic>
        <p:nvPicPr>
          <p:cNvPr id="25604" name="Picture 4" descr="22Eyes_m"/>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81600" y="3352800"/>
            <a:ext cx="3962400" cy="350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9949557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90600"/>
            <a:ext cx="8686800" cy="909638"/>
          </a:xfrm>
        </p:spPr>
        <p:txBody>
          <a:bodyPr/>
          <a:lstStyle/>
          <a:p>
            <a:r>
              <a:rPr lang="en-US" dirty="0" smtClean="0"/>
              <a:t>So </a:t>
            </a:r>
            <a:r>
              <a:rPr lang="en-US" dirty="0"/>
              <a:t>w</a:t>
            </a:r>
            <a:r>
              <a:rPr lang="en-US" dirty="0" smtClean="0"/>
              <a:t>hat’s the problem?</a:t>
            </a:r>
            <a:endParaRPr lang="en-US" dirty="0"/>
          </a:p>
        </p:txBody>
      </p:sp>
      <p:sp>
        <p:nvSpPr>
          <p:cNvPr id="3" name="Content Placeholder 2"/>
          <p:cNvSpPr>
            <a:spLocks noGrp="1"/>
          </p:cNvSpPr>
          <p:nvPr>
            <p:ph idx="1"/>
          </p:nvPr>
        </p:nvSpPr>
        <p:spPr>
          <a:xfrm>
            <a:off x="228600" y="1752600"/>
            <a:ext cx="8763000" cy="4800600"/>
          </a:xfrm>
        </p:spPr>
        <p:txBody>
          <a:bodyPr/>
          <a:lstStyle/>
          <a:p>
            <a:pPr marL="457200" lvl="1" indent="-457200">
              <a:buClr>
                <a:srgbClr val="FFC000"/>
              </a:buClr>
            </a:pPr>
            <a:r>
              <a:rPr lang="en-US" sz="2800" dirty="0" smtClean="0"/>
              <a:t>28% CMV drivers have mild or higher levels of OSA</a:t>
            </a:r>
            <a:r>
              <a:rPr lang="en-US" sz="1800" baseline="30000" dirty="0" smtClean="0">
                <a:solidFill>
                  <a:srgbClr val="FFC000"/>
                </a:solidFill>
              </a:rPr>
              <a:t>*</a:t>
            </a:r>
          </a:p>
          <a:p>
            <a:pPr marL="800100" lvl="3" indent="-342900">
              <a:buClr>
                <a:srgbClr val="FFC000"/>
              </a:buClr>
              <a:buFont typeface="Wingdings" pitchFamily="2" charset="2"/>
              <a:buChar char="q"/>
            </a:pPr>
            <a:r>
              <a:rPr lang="en-US" sz="2400" dirty="0" smtClean="0"/>
              <a:t>5.8% </a:t>
            </a:r>
            <a:r>
              <a:rPr lang="en-US" sz="2400" dirty="0"/>
              <a:t>-</a:t>
            </a:r>
            <a:r>
              <a:rPr lang="en-US" sz="2400" dirty="0" smtClean="0"/>
              <a:t> moderate OSA     4.7%  </a:t>
            </a:r>
            <a:r>
              <a:rPr lang="en-US" sz="2400" dirty="0"/>
              <a:t>-</a:t>
            </a:r>
            <a:r>
              <a:rPr lang="en-US" sz="2400" dirty="0" smtClean="0"/>
              <a:t> severe OSA</a:t>
            </a:r>
            <a:endParaRPr lang="en-US" dirty="0"/>
          </a:p>
          <a:p>
            <a:r>
              <a:rPr lang="en-US" dirty="0" smtClean="0"/>
              <a:t>Discovering </a:t>
            </a:r>
            <a:r>
              <a:rPr lang="en-US" dirty="0"/>
              <a:t>OSA</a:t>
            </a:r>
          </a:p>
          <a:p>
            <a:pPr marL="693738" lvl="1" indent="-347663">
              <a:buClr>
                <a:srgbClr val="FFC000"/>
              </a:buClr>
              <a:buFont typeface="Wingdings" pitchFamily="2" charset="2"/>
              <a:buChar char="q"/>
            </a:pPr>
            <a:r>
              <a:rPr lang="en-US" dirty="0"/>
              <a:t>Important for both driver health and road safety</a:t>
            </a:r>
          </a:p>
          <a:p>
            <a:r>
              <a:rPr lang="en-US" dirty="0"/>
              <a:t>OSA can be treated and safely managed with cost-effective programs</a:t>
            </a:r>
          </a:p>
          <a:p>
            <a:pPr marL="693738" lvl="1" indent="-347663">
              <a:buClr>
                <a:srgbClr val="FFC000"/>
              </a:buClr>
              <a:buFont typeface="Wingdings" pitchFamily="2" charset="2"/>
              <a:buChar char="q"/>
            </a:pPr>
            <a:r>
              <a:rPr lang="en-US" dirty="0" smtClean="0"/>
              <a:t>Screen, Diagnose, Treat, Track</a:t>
            </a:r>
            <a:endParaRPr lang="en-US" dirty="0"/>
          </a:p>
          <a:p>
            <a:pPr>
              <a:buClr>
                <a:srgbClr val="FFC000"/>
              </a:buClr>
            </a:pPr>
            <a:r>
              <a:rPr lang="en-US" dirty="0" smtClean="0"/>
              <a:t>Drivers </a:t>
            </a:r>
            <a:r>
              <a:rPr lang="en-US" dirty="0"/>
              <a:t>don’t have to be taken off the </a:t>
            </a:r>
            <a:r>
              <a:rPr lang="en-US" dirty="0" smtClean="0"/>
              <a:t>road</a:t>
            </a:r>
          </a:p>
          <a:p>
            <a:pPr marL="285750" lvl="1">
              <a:buClr>
                <a:srgbClr val="FFC000"/>
              </a:buClr>
              <a:buSzPct val="85000"/>
              <a:buNone/>
            </a:pPr>
            <a:endParaRPr lang="en-US" sz="1600" i="1" dirty="0"/>
          </a:p>
          <a:p>
            <a:endParaRPr lang="en-US" dirty="0"/>
          </a:p>
          <a:p>
            <a:pPr>
              <a:buClr>
                <a:srgbClr val="FFC000"/>
              </a:buClr>
            </a:pPr>
            <a:endParaRPr lang="en-US" dirty="0"/>
          </a:p>
          <a:p>
            <a:pPr marL="285750" lvl="1">
              <a:buFont typeface="Arial" charset="0"/>
              <a:buChar char="•"/>
            </a:pPr>
            <a:endParaRPr lang="en-US" sz="1800" dirty="0"/>
          </a:p>
        </p:txBody>
      </p:sp>
      <p:sp>
        <p:nvSpPr>
          <p:cNvPr id="4" name="Slide Number Placeholder 3"/>
          <p:cNvSpPr>
            <a:spLocks noGrp="1"/>
          </p:cNvSpPr>
          <p:nvPr>
            <p:ph type="sldNum" sz="quarter" idx="4294967295"/>
          </p:nvPr>
        </p:nvSpPr>
        <p:spPr>
          <a:xfrm>
            <a:off x="8382000" y="6400800"/>
            <a:ext cx="381000" cy="228600"/>
          </a:xfrm>
          <a:prstGeom prst="rect">
            <a:avLst/>
          </a:prstGeom>
        </p:spPr>
        <p:txBody>
          <a:bodyPr/>
          <a:lstStyle/>
          <a:p>
            <a:fld id="{C28D36E2-A136-4056-A208-2A56624CC46E}" type="slidenum">
              <a:rPr lang="en-US" sz="1100" smtClean="0">
                <a:latin typeface="Times New Roman" pitchFamily="18" charset="0"/>
                <a:cs typeface="Times New Roman" pitchFamily="18" charset="0"/>
              </a:rPr>
              <a:pPr/>
              <a:t>46</a:t>
            </a:fld>
            <a:endParaRPr lang="en-US" sz="1100" dirty="0">
              <a:latin typeface="Times New Roman" pitchFamily="18" charset="0"/>
              <a:cs typeface="Times New Roman" pitchFamily="18" charset="0"/>
            </a:endParaRPr>
          </a:p>
        </p:txBody>
      </p:sp>
    </p:spTree>
    <p:extLst>
      <p:ext uri="{BB962C8B-B14F-4D97-AF65-F5344CB8AC3E}">
        <p14:creationId xmlns="" xmlns:p14="http://schemas.microsoft.com/office/powerpoint/2010/main" val="13162588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09800"/>
            <a:ext cx="8763000" cy="2209800"/>
          </a:xfrm>
        </p:spPr>
        <p:txBody>
          <a:bodyPr/>
          <a:lstStyle/>
          <a:p>
            <a:r>
              <a:rPr lang="en-US" sz="3600" dirty="0" smtClean="0"/>
              <a:t>Online Tools</a:t>
            </a:r>
            <a:endParaRPr lang="en-US" sz="3600"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47</a:t>
            </a:fld>
            <a:endParaRPr lang="en-US"/>
          </a:p>
        </p:txBody>
      </p:sp>
    </p:spTree>
    <p:extLst>
      <p:ext uri="{BB962C8B-B14F-4D97-AF65-F5344CB8AC3E}">
        <p14:creationId xmlns="" xmlns:p14="http://schemas.microsoft.com/office/powerpoint/2010/main" val="27967188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81000" y="1066800"/>
            <a:ext cx="8382000" cy="762000"/>
          </a:xfrm>
        </p:spPr>
        <p:txBody>
          <a:bodyPr/>
          <a:lstStyle/>
          <a:p>
            <a:r>
              <a:rPr lang="en-US" dirty="0" smtClean="0"/>
              <a:t>Online Tools</a:t>
            </a:r>
          </a:p>
        </p:txBody>
      </p:sp>
      <p:sp>
        <p:nvSpPr>
          <p:cNvPr id="5123" name="Content Placeholder 2"/>
          <p:cNvSpPr>
            <a:spLocks noGrp="1"/>
          </p:cNvSpPr>
          <p:nvPr>
            <p:ph idx="1"/>
          </p:nvPr>
        </p:nvSpPr>
        <p:spPr>
          <a:xfrm>
            <a:off x="304800" y="2057400"/>
            <a:ext cx="8458200" cy="4114800"/>
          </a:xfrm>
        </p:spPr>
        <p:txBody>
          <a:bodyPr/>
          <a:lstStyle/>
          <a:p>
            <a:pPr marL="285750">
              <a:buClr>
                <a:srgbClr val="FFC000"/>
              </a:buClr>
            </a:pPr>
            <a:r>
              <a:rPr lang="en-US" dirty="0" smtClean="0"/>
              <a:t>You may access the following on the </a:t>
            </a:r>
            <a:r>
              <a:rPr lang="en-US" dirty="0"/>
              <a:t>the FMCSA </a:t>
            </a:r>
            <a:r>
              <a:rPr lang="en-US" dirty="0" smtClean="0"/>
              <a:t>website:</a:t>
            </a:r>
          </a:p>
          <a:p>
            <a:pPr marL="685800" lvl="1" indent="-342900">
              <a:buClr>
                <a:srgbClr val="FFC000"/>
              </a:buClr>
              <a:buFont typeface="Wingdings" pitchFamily="2" charset="2"/>
              <a:buChar char="q"/>
            </a:pPr>
            <a:r>
              <a:rPr lang="en-US" dirty="0" smtClean="0"/>
              <a:t>Evidence Reports </a:t>
            </a:r>
            <a:endParaRPr lang="en-US" dirty="0"/>
          </a:p>
          <a:p>
            <a:pPr marL="685800" lvl="1" indent="-342900">
              <a:buClr>
                <a:srgbClr val="FFC000"/>
              </a:buClr>
              <a:buFont typeface="Wingdings" pitchFamily="2" charset="2"/>
              <a:buChar char="q"/>
            </a:pPr>
            <a:r>
              <a:rPr lang="en-US" dirty="0"/>
              <a:t>Medical Expert Panel </a:t>
            </a:r>
            <a:r>
              <a:rPr lang="en-US" dirty="0" smtClean="0"/>
              <a:t>Reports</a:t>
            </a:r>
          </a:p>
          <a:p>
            <a:pPr marL="685800" lvl="1" indent="-342900">
              <a:buClr>
                <a:srgbClr val="FFC000"/>
              </a:buClr>
              <a:buFont typeface="Wingdings" pitchFamily="2" charset="2"/>
              <a:buChar char="q"/>
            </a:pPr>
            <a:r>
              <a:rPr lang="en-US" dirty="0" smtClean="0"/>
              <a:t>Medical Review Board (MRB) Recommendations</a:t>
            </a:r>
          </a:p>
          <a:p>
            <a:pPr marL="685800" lvl="1" indent="-342900">
              <a:buClr>
                <a:srgbClr val="FFC000"/>
              </a:buClr>
              <a:buFont typeface="Wingdings" pitchFamily="2" charset="2"/>
              <a:buChar char="q"/>
            </a:pPr>
            <a:r>
              <a:rPr lang="en-US" dirty="0" smtClean="0"/>
              <a:t>Medical Examiner’s Handbook</a:t>
            </a:r>
          </a:p>
          <a:p>
            <a:pPr marL="342900" lvl="1" indent="-342900">
              <a:buClr>
                <a:srgbClr val="FFC000"/>
              </a:buClr>
            </a:pPr>
            <a:endParaRPr lang="en-US" dirty="0" smtClean="0"/>
          </a:p>
          <a:p>
            <a:pPr marL="0" indent="0">
              <a:buNone/>
            </a:pPr>
            <a:endParaRPr lang="en-US" dirty="0" smtClean="0"/>
          </a:p>
          <a:p>
            <a:pPr marL="0" indent="0">
              <a:buNone/>
            </a:pPr>
            <a:endParaRPr lang="en-US" dirty="0" smtClean="0"/>
          </a:p>
        </p:txBody>
      </p:sp>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48</a:t>
            </a:fld>
            <a:endParaRPr lang="en-US"/>
          </a:p>
        </p:txBody>
      </p:sp>
    </p:spTree>
    <p:extLst>
      <p:ext uri="{BB962C8B-B14F-4D97-AF65-F5344CB8AC3E}">
        <p14:creationId xmlns="" xmlns:p14="http://schemas.microsoft.com/office/powerpoint/2010/main" val="3392885112"/>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6"/>
          <p:cNvSpPr>
            <a:spLocks noChangeArrowheads="1"/>
          </p:cNvSpPr>
          <p:nvPr/>
        </p:nvSpPr>
        <p:spPr bwMode="auto">
          <a:xfrm>
            <a:off x="4114800" y="1676400"/>
            <a:ext cx="5486400" cy="5029200"/>
          </a:xfrm>
          <a:prstGeom prst="rect">
            <a:avLst/>
          </a:prstGeom>
          <a:noFill/>
          <a:ln w="9525">
            <a:noFill/>
            <a:miter lim="800000"/>
            <a:headEnd/>
            <a:tailEnd/>
          </a:ln>
        </p:spPr>
        <p:txBody>
          <a:bodyPr/>
          <a:lstStyle/>
          <a:p>
            <a:pPr algn="l" eaLnBrk="0" hangingPunct="0">
              <a:lnSpc>
                <a:spcPct val="80000"/>
              </a:lnSpc>
              <a:buClr>
                <a:srgbClr val="000066"/>
              </a:buClr>
              <a:buFont typeface="Wingdings" pitchFamily="2" charset="2"/>
              <a:buNone/>
            </a:pPr>
            <a:r>
              <a:rPr lang="en-US" sz="2000" b="1" dirty="0">
                <a:solidFill>
                  <a:srgbClr val="800000"/>
                </a:solidFill>
                <a:latin typeface="Times New Roman" pitchFamily="18" charset="0"/>
              </a:rPr>
              <a:t/>
            </a:r>
            <a:br>
              <a:rPr lang="en-US" sz="2000" b="1" dirty="0">
                <a:solidFill>
                  <a:srgbClr val="800000"/>
                </a:solidFill>
                <a:latin typeface="Times New Roman" pitchFamily="18" charset="0"/>
              </a:rPr>
            </a:br>
            <a:endParaRPr lang="en-US" sz="2000" b="1" dirty="0">
              <a:solidFill>
                <a:srgbClr val="800000"/>
              </a:solidFill>
              <a:latin typeface="Times New Roman" pitchFamily="18" charset="0"/>
            </a:endParaRPr>
          </a:p>
        </p:txBody>
      </p:sp>
      <p:pic>
        <p:nvPicPr>
          <p:cNvPr id="28676" name="Picture 7" descr="2786224239_326f3f8259[1]"/>
          <p:cNvPicPr>
            <a:picLocks noChangeAspect="1" noChangeArrowheads="1"/>
          </p:cNvPicPr>
          <p:nvPr/>
        </p:nvPicPr>
        <p:blipFill>
          <a:blip r:embed="rId3" cstate="print"/>
          <a:srcRect l="43776" t="3137" r="2084" b="-392"/>
          <a:stretch>
            <a:fillRect/>
          </a:stretch>
        </p:blipFill>
        <p:spPr bwMode="auto">
          <a:xfrm>
            <a:off x="5638800" y="1982857"/>
            <a:ext cx="3276600" cy="4416286"/>
          </a:xfrm>
          <a:prstGeom prst="rect">
            <a:avLst/>
          </a:prstGeom>
          <a:noFill/>
          <a:ln w="9525">
            <a:noFill/>
            <a:miter lim="800000"/>
            <a:headEnd/>
            <a:tailEnd/>
          </a:ln>
        </p:spPr>
      </p:pic>
      <p:sp>
        <p:nvSpPr>
          <p:cNvPr id="6" name="Title 5"/>
          <p:cNvSpPr>
            <a:spLocks noGrp="1"/>
          </p:cNvSpPr>
          <p:nvPr>
            <p:ph type="title"/>
          </p:nvPr>
        </p:nvSpPr>
        <p:spPr>
          <a:xfrm>
            <a:off x="914400" y="1143000"/>
            <a:ext cx="7620000" cy="609600"/>
          </a:xfrm>
        </p:spPr>
        <p:txBody>
          <a:bodyPr/>
          <a:lstStyle/>
          <a:p>
            <a:r>
              <a:rPr lang="en-US" dirty="0" smtClean="0"/>
              <a:t>Contact Information</a:t>
            </a:r>
            <a:endParaRPr lang="en-US" dirty="0"/>
          </a:p>
        </p:txBody>
      </p:sp>
      <p:sp>
        <p:nvSpPr>
          <p:cNvPr id="7" name="Content Placeholder 6"/>
          <p:cNvSpPr>
            <a:spLocks noGrp="1"/>
          </p:cNvSpPr>
          <p:nvPr>
            <p:ph idx="1"/>
          </p:nvPr>
        </p:nvSpPr>
        <p:spPr>
          <a:xfrm>
            <a:off x="304800" y="1828800"/>
            <a:ext cx="5105400" cy="4724400"/>
          </a:xfrm>
        </p:spPr>
        <p:txBody>
          <a:bodyPr/>
          <a:lstStyle/>
          <a:p>
            <a:pPr>
              <a:lnSpc>
                <a:spcPct val="80000"/>
              </a:lnSpc>
              <a:buClr>
                <a:srgbClr val="000066"/>
              </a:buClr>
              <a:buNone/>
            </a:pPr>
            <a:r>
              <a:rPr lang="en-US" sz="2000" dirty="0" smtClean="0"/>
              <a:t>Federal Motor Carrier Safety</a:t>
            </a:r>
          </a:p>
          <a:p>
            <a:pPr>
              <a:lnSpc>
                <a:spcPct val="80000"/>
              </a:lnSpc>
              <a:buClr>
                <a:srgbClr val="000066"/>
              </a:buClr>
              <a:buNone/>
            </a:pPr>
            <a:r>
              <a:rPr lang="en-US" sz="2000" dirty="0" smtClean="0"/>
              <a:t>Administration, Medical Programs Division</a:t>
            </a:r>
          </a:p>
          <a:p>
            <a:pPr>
              <a:lnSpc>
                <a:spcPct val="80000"/>
              </a:lnSpc>
              <a:buClr>
                <a:srgbClr val="000066"/>
              </a:buClr>
              <a:buNone/>
            </a:pPr>
            <a:r>
              <a:rPr lang="en-US" sz="2000" dirty="0" smtClean="0"/>
              <a:t>U.S. Department of Transportation</a:t>
            </a:r>
          </a:p>
          <a:p>
            <a:pPr>
              <a:lnSpc>
                <a:spcPct val="80000"/>
              </a:lnSpc>
              <a:buClr>
                <a:srgbClr val="000066"/>
              </a:buClr>
              <a:buNone/>
            </a:pPr>
            <a:r>
              <a:rPr lang="en-US" sz="1800" dirty="0" smtClean="0"/>
              <a:t>Washington, D.C.</a:t>
            </a:r>
          </a:p>
          <a:p>
            <a:pPr>
              <a:lnSpc>
                <a:spcPct val="80000"/>
              </a:lnSpc>
              <a:buClr>
                <a:srgbClr val="000066"/>
              </a:buClr>
              <a:buNone/>
            </a:pPr>
            <a:endParaRPr lang="en-US" sz="1800" dirty="0" smtClean="0"/>
          </a:p>
          <a:p>
            <a:pPr>
              <a:lnSpc>
                <a:spcPct val="80000"/>
              </a:lnSpc>
              <a:buClr>
                <a:srgbClr val="000066"/>
              </a:buClr>
              <a:buNone/>
            </a:pPr>
            <a:r>
              <a:rPr lang="en-US" sz="1800" dirty="0" smtClean="0"/>
              <a:t>E-mail: fmcsamedical@dot.gov</a:t>
            </a:r>
          </a:p>
          <a:p>
            <a:pPr>
              <a:lnSpc>
                <a:spcPct val="80000"/>
              </a:lnSpc>
              <a:buClr>
                <a:srgbClr val="000066"/>
              </a:buClr>
              <a:buNone/>
            </a:pPr>
            <a:r>
              <a:rPr lang="en-US" sz="1800" dirty="0" smtClean="0"/>
              <a:t>Phone: (202) 366-4001</a:t>
            </a:r>
          </a:p>
          <a:p>
            <a:pPr>
              <a:lnSpc>
                <a:spcPct val="80000"/>
              </a:lnSpc>
              <a:buClr>
                <a:srgbClr val="000066"/>
              </a:buClr>
              <a:buNone/>
            </a:pPr>
            <a:r>
              <a:rPr lang="en-US" sz="1800" dirty="0" smtClean="0"/>
              <a:t>Fax: (202) 366-8842</a:t>
            </a:r>
          </a:p>
          <a:p>
            <a:pPr>
              <a:lnSpc>
                <a:spcPct val="80000"/>
              </a:lnSpc>
              <a:buClr>
                <a:srgbClr val="000066"/>
              </a:buClr>
              <a:buNone/>
            </a:pPr>
            <a:r>
              <a:rPr lang="en-US" sz="1800" dirty="0" smtClean="0"/>
              <a:t/>
            </a:r>
            <a:br>
              <a:rPr lang="en-US" sz="1800" dirty="0" smtClean="0"/>
            </a:br>
            <a:endParaRPr lang="en-US" sz="1800" dirty="0" smtClean="0"/>
          </a:p>
          <a:p>
            <a:pPr marL="0" indent="0">
              <a:lnSpc>
                <a:spcPct val="80000"/>
              </a:lnSpc>
              <a:buClr>
                <a:srgbClr val="000066"/>
              </a:buClr>
              <a:buNone/>
            </a:pPr>
            <a:r>
              <a:rPr lang="en-US" sz="2000" dirty="0" smtClean="0"/>
              <a:t>Medical Programs</a:t>
            </a:r>
            <a:r>
              <a:rPr lang="en-US" dirty="0" smtClean="0"/>
              <a:t/>
            </a:r>
            <a:br>
              <a:rPr lang="en-US" dirty="0" smtClean="0"/>
            </a:br>
            <a:r>
              <a:rPr lang="en-US" sz="1800" dirty="0" smtClean="0">
                <a:hlinkClick r:id="rId4"/>
              </a:rPr>
              <a:t>www.fmcsa.dot.gov/rules-regulations/topics/medical/medical.htm</a:t>
            </a:r>
            <a:endParaRPr lang="en-US" sz="1800" dirty="0" smtClean="0"/>
          </a:p>
          <a:p>
            <a:pPr marL="0" indent="0">
              <a:lnSpc>
                <a:spcPct val="80000"/>
              </a:lnSpc>
              <a:buClr>
                <a:srgbClr val="000066"/>
              </a:buClr>
              <a:buNone/>
            </a:pPr>
            <a:endParaRPr lang="en-US" sz="1800" dirty="0" smtClean="0"/>
          </a:p>
          <a:p>
            <a:pPr marL="0" indent="0">
              <a:lnSpc>
                <a:spcPct val="80000"/>
              </a:lnSpc>
              <a:spcBef>
                <a:spcPct val="65000"/>
              </a:spcBef>
              <a:buClr>
                <a:schemeClr val="accent2"/>
              </a:buClr>
              <a:buSzPct val="125000"/>
              <a:buNone/>
            </a:pPr>
            <a:r>
              <a:rPr lang="en-US" sz="2000" dirty="0" smtClean="0"/>
              <a:t>National Registry Website</a:t>
            </a:r>
            <a:br>
              <a:rPr lang="en-US" sz="2000" dirty="0" smtClean="0"/>
            </a:br>
            <a:r>
              <a:rPr lang="en-US" sz="1800" dirty="0" smtClean="0">
                <a:hlinkClick r:id="rId5"/>
              </a:rPr>
              <a:t>www.nationalregistry.fmcsa.dot.gov</a:t>
            </a:r>
            <a:r>
              <a:rPr lang="en-US" sz="1800" dirty="0" smtClean="0"/>
              <a:t> </a:t>
            </a:r>
            <a:endParaRPr lang="en-US" sz="1800" dirty="0"/>
          </a:p>
        </p:txBody>
      </p:sp>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49</a:t>
            </a:fld>
            <a:endParaRPr lang="en-US"/>
          </a:p>
        </p:txBody>
      </p:sp>
    </p:spTree>
    <p:extLst>
      <p:ext uri="{BB962C8B-B14F-4D97-AF65-F5344CB8AC3E}">
        <p14:creationId xmlns="" xmlns:p14="http://schemas.microsoft.com/office/powerpoint/2010/main" val="2577135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762000" y="2362200"/>
            <a:ext cx="8077200" cy="3733800"/>
          </a:xfrm>
        </p:spPr>
        <p:txBody>
          <a:bodyPr/>
          <a:lstStyle/>
          <a:p>
            <a:r>
              <a:rPr lang="en-US" dirty="0" smtClean="0"/>
              <a:t>Regulate interstate commerce:</a:t>
            </a:r>
          </a:p>
          <a:p>
            <a:pPr lvl="1"/>
            <a:r>
              <a:rPr lang="en-US" dirty="0" smtClean="0"/>
              <a:t>Motor carriers</a:t>
            </a:r>
          </a:p>
          <a:p>
            <a:pPr lvl="1"/>
            <a:r>
              <a:rPr lang="en-US" dirty="0" smtClean="0"/>
              <a:t>Truck and bus drivers</a:t>
            </a:r>
          </a:p>
          <a:p>
            <a:pPr lvl="1"/>
            <a:r>
              <a:rPr lang="en-US" dirty="0" smtClean="0"/>
              <a:t>Trucks and buses</a:t>
            </a:r>
          </a:p>
          <a:p>
            <a:r>
              <a:rPr lang="en-US" dirty="0" smtClean="0"/>
              <a:t>Do not regulate interstate – school bus drivers not under our jurisdiction</a:t>
            </a:r>
          </a:p>
          <a:p>
            <a:r>
              <a:rPr lang="en-US" dirty="0" smtClean="0"/>
              <a:t>Federal, state, county and city employees are excepted from FMCSA regulations </a:t>
            </a:r>
          </a:p>
          <a:p>
            <a:pPr>
              <a:buNone/>
            </a:pPr>
            <a:endParaRPr lang="en-US" sz="2400" i="1" dirty="0" smtClean="0">
              <a:latin typeface="Times New Roman" pitchFamily="18" charset="0"/>
              <a:cs typeface="Times New Roman" pitchFamily="18" charset="0"/>
            </a:endParaRPr>
          </a:p>
        </p:txBody>
      </p:sp>
      <p:sp>
        <p:nvSpPr>
          <p:cNvPr id="19458" name="Rectangle 2"/>
          <p:cNvSpPr>
            <a:spLocks noGrp="1" noChangeArrowheads="1"/>
          </p:cNvSpPr>
          <p:nvPr>
            <p:ph type="title"/>
          </p:nvPr>
        </p:nvSpPr>
        <p:spPr>
          <a:xfrm>
            <a:off x="762000" y="990599"/>
            <a:ext cx="8229600" cy="1237565"/>
          </a:xfrm>
        </p:spPr>
        <p:txBody>
          <a:bodyPr/>
          <a:lstStyle/>
          <a:p>
            <a:r>
              <a:rPr lang="en-US" dirty="0" smtClean="0"/>
              <a:t>Federal Motor Carrier Safety Administration Regulations</a:t>
            </a:r>
          </a:p>
        </p:txBody>
      </p:sp>
    </p:spTree>
    <p:extLst>
      <p:ext uri="{BB962C8B-B14F-4D97-AF65-F5344CB8AC3E}">
        <p14:creationId xmlns="" xmlns:p14="http://schemas.microsoft.com/office/powerpoint/2010/main" val="13131737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19200"/>
            <a:ext cx="8229600" cy="762000"/>
          </a:xfrm>
        </p:spPr>
        <p:txBody>
          <a:bodyPr/>
          <a:lstStyle/>
          <a:p>
            <a:r>
              <a:rPr lang="en-US" sz="3200" dirty="0" smtClean="0"/>
              <a:t>Summary</a:t>
            </a:r>
            <a:endParaRPr lang="en-US" sz="3200" dirty="0"/>
          </a:p>
        </p:txBody>
      </p:sp>
      <p:sp>
        <p:nvSpPr>
          <p:cNvPr id="2" name="Content Placeholder 1"/>
          <p:cNvSpPr>
            <a:spLocks noGrp="1"/>
          </p:cNvSpPr>
          <p:nvPr>
            <p:ph idx="1"/>
          </p:nvPr>
        </p:nvSpPr>
        <p:spPr>
          <a:xfrm>
            <a:off x="152400" y="2133600"/>
            <a:ext cx="8686800" cy="4343400"/>
          </a:xfrm>
        </p:spPr>
        <p:txBody>
          <a:bodyPr>
            <a:normAutofit/>
          </a:bodyPr>
          <a:lstStyle/>
          <a:p>
            <a:r>
              <a:rPr lang="en-US" dirty="0" smtClean="0"/>
              <a:t>Overview of the Commercial Motor Carrier Industry and FMCSA Medical Programs</a:t>
            </a:r>
          </a:p>
          <a:p>
            <a:r>
              <a:rPr lang="en-US" dirty="0"/>
              <a:t>National Registry of Certified Medical Examiners</a:t>
            </a:r>
          </a:p>
          <a:p>
            <a:r>
              <a:rPr lang="en-US" dirty="0" smtClean="0"/>
              <a:t>Medical Exemptions and Variances</a:t>
            </a:r>
          </a:p>
          <a:p>
            <a:r>
              <a:rPr lang="en-US" dirty="0" smtClean="0"/>
              <a:t>OSA </a:t>
            </a:r>
          </a:p>
          <a:p>
            <a:r>
              <a:rPr lang="en-US" dirty="0" smtClean="0"/>
              <a:t>Online tools  </a:t>
            </a:r>
            <a:endParaRPr lang="en-US" dirty="0"/>
          </a:p>
        </p:txBody>
      </p:sp>
      <p:sp>
        <p:nvSpPr>
          <p:cNvPr id="5" name="Slide Number Placeholder 4"/>
          <p:cNvSpPr>
            <a:spLocks noGrp="1"/>
          </p:cNvSpPr>
          <p:nvPr>
            <p:ph type="sldNum" sz="quarter" idx="11"/>
          </p:nvPr>
        </p:nvSpPr>
        <p:spPr/>
        <p:txBody>
          <a:bodyPr/>
          <a:lstStyle/>
          <a:p>
            <a:pPr>
              <a:defRPr/>
            </a:pPr>
            <a:fld id="{5EC078DF-8B7E-4ED0-95C8-5F112F3923BC}" type="slidenum">
              <a:rPr lang="en-US" smtClean="0"/>
              <a:pPr>
                <a:defRPr/>
              </a:pPr>
              <a:t>50</a:t>
            </a:fld>
            <a:endParaRPr lang="en-US"/>
          </a:p>
        </p:txBody>
      </p:sp>
    </p:spTree>
    <p:extLst>
      <p:ext uri="{BB962C8B-B14F-4D97-AF65-F5344CB8AC3E}">
        <p14:creationId xmlns="" xmlns:p14="http://schemas.microsoft.com/office/powerpoint/2010/main" val="2269181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Interstate or Intrastate</a:t>
            </a:r>
            <a:endParaRPr lang="en-US" dirty="0"/>
          </a:p>
        </p:txBody>
      </p:sp>
      <p:sp>
        <p:nvSpPr>
          <p:cNvPr id="3" name="Content Placeholder 2"/>
          <p:cNvSpPr>
            <a:spLocks noGrp="1"/>
          </p:cNvSpPr>
          <p:nvPr>
            <p:ph idx="1"/>
          </p:nvPr>
        </p:nvSpPr>
        <p:spPr/>
        <p:txBody>
          <a:bodyPr/>
          <a:lstStyle/>
          <a:p>
            <a:r>
              <a:rPr lang="en-US" dirty="0"/>
              <a:t>Defined by transportation of </a:t>
            </a:r>
            <a:r>
              <a:rPr lang="en-US" dirty="0" smtClean="0"/>
              <a:t>goods:</a:t>
            </a:r>
            <a:endParaRPr lang="en-US" dirty="0"/>
          </a:p>
          <a:p>
            <a:pPr marL="685800">
              <a:buClr>
                <a:srgbClr val="FFC000"/>
              </a:buClr>
              <a:buFont typeface="Wingdings" panose="05000000000000000000" pitchFamily="2" charset="2"/>
              <a:buChar char="q"/>
            </a:pPr>
            <a:r>
              <a:rPr lang="en-US" sz="2400" dirty="0"/>
              <a:t>Interstate commerce, transports people </a:t>
            </a:r>
            <a:r>
              <a:rPr lang="en-US" sz="2400" dirty="0" smtClean="0"/>
              <a:t>or </a:t>
            </a:r>
            <a:r>
              <a:rPr lang="en-US" sz="2400" dirty="0"/>
              <a:t>goods across a state line</a:t>
            </a:r>
          </a:p>
          <a:p>
            <a:pPr marL="1023938" lvl="1" indent="-341313">
              <a:buClr>
                <a:srgbClr val="FFC000"/>
              </a:buClr>
              <a:buFont typeface="Wingdings" panose="05000000000000000000" pitchFamily="2" charset="2"/>
              <a:buChar char="§"/>
            </a:pPr>
            <a:r>
              <a:rPr lang="en-US" sz="2000" dirty="0"/>
              <a:t>Example -- Federal Express driver</a:t>
            </a:r>
          </a:p>
          <a:p>
            <a:pPr marL="685800">
              <a:buClr>
                <a:srgbClr val="FFC000"/>
              </a:buClr>
              <a:buFont typeface="Wingdings" panose="05000000000000000000" pitchFamily="2" charset="2"/>
              <a:buChar char="q"/>
            </a:pPr>
            <a:r>
              <a:rPr lang="en-US" sz="2400" dirty="0"/>
              <a:t>Intrastate commerce, transports people or goods within the state</a:t>
            </a:r>
          </a:p>
          <a:p>
            <a:pPr marL="1023938" lvl="1" indent="-341313">
              <a:buClr>
                <a:srgbClr val="FFC000"/>
              </a:buClr>
              <a:buFont typeface="Wingdings" panose="05000000000000000000" pitchFamily="2" charset="2"/>
              <a:buChar char="§"/>
            </a:pPr>
            <a:r>
              <a:rPr lang="en-US" sz="2000" dirty="0"/>
              <a:t>Example -- A gravel truck driver -- gravel from a quarry within a state to businesses in the same state</a:t>
            </a:r>
          </a:p>
          <a:p>
            <a:pPr marL="685800">
              <a:buFont typeface="Courier New" pitchFamily="49" charset="0"/>
              <a:buChar char="o"/>
            </a:pPr>
            <a:endParaRPr lang="en-US" dirty="0"/>
          </a:p>
          <a:p>
            <a:endParaRPr lang="en-US" dirty="0"/>
          </a:p>
        </p:txBody>
      </p:sp>
      <p:sp>
        <p:nvSpPr>
          <p:cNvPr id="4" name="Slide Number Placeholder 3"/>
          <p:cNvSpPr>
            <a:spLocks noGrp="1"/>
          </p:cNvSpPr>
          <p:nvPr>
            <p:ph type="sldNum" sz="quarter" idx="11"/>
          </p:nvPr>
        </p:nvSpPr>
        <p:spPr/>
        <p:txBody>
          <a:bodyPr/>
          <a:lstStyle/>
          <a:p>
            <a:pPr>
              <a:defRPr/>
            </a:pPr>
            <a:fld id="{5EC078DF-8B7E-4ED0-95C8-5F112F3923BC}" type="slidenum">
              <a:rPr lang="en-US" smtClean="0"/>
              <a:pPr>
                <a:defRPr/>
              </a:pPr>
              <a:t>6</a:t>
            </a:fld>
            <a:endParaRPr lang="en-US" dirty="0"/>
          </a:p>
        </p:txBody>
      </p:sp>
    </p:spTree>
    <p:extLst>
      <p:ext uri="{BB962C8B-B14F-4D97-AF65-F5344CB8AC3E}">
        <p14:creationId xmlns="" xmlns:p14="http://schemas.microsoft.com/office/powerpoint/2010/main" val="190615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 y="1219200"/>
            <a:ext cx="8763000" cy="1219200"/>
          </a:xfrm>
        </p:spPr>
        <p:txBody>
          <a:bodyPr>
            <a:normAutofit/>
          </a:bodyPr>
          <a:lstStyle/>
          <a:p>
            <a:r>
              <a:rPr lang="en-US" sz="3200" dirty="0" smtClean="0"/>
              <a:t>U.S. Department of Transportation (DOT)</a:t>
            </a:r>
            <a:br>
              <a:rPr lang="en-US" sz="3200" dirty="0" smtClean="0"/>
            </a:br>
            <a:r>
              <a:rPr lang="en-US" sz="3200" dirty="0" smtClean="0"/>
              <a:t>Interstate Traffic Crash Statistics 2010</a:t>
            </a:r>
          </a:p>
        </p:txBody>
      </p:sp>
      <p:graphicFrame>
        <p:nvGraphicFramePr>
          <p:cNvPr id="5" name="Table 4"/>
          <p:cNvGraphicFramePr>
            <a:graphicFrameLocks noGrp="1"/>
          </p:cNvGraphicFramePr>
          <p:nvPr>
            <p:extLst>
              <p:ext uri="{D42A27DB-BD31-4B8C-83A1-F6EECF244321}">
                <p14:modId xmlns="" xmlns:p14="http://schemas.microsoft.com/office/powerpoint/2010/main" val="2587667974"/>
              </p:ext>
            </p:extLst>
          </p:nvPr>
        </p:nvGraphicFramePr>
        <p:xfrm>
          <a:off x="1371600" y="2743200"/>
          <a:ext cx="6096000" cy="2710544"/>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1752600">
                <a:tc>
                  <a:txBody>
                    <a:bodyPr/>
                    <a:lstStyle/>
                    <a:p>
                      <a:pPr algn="ctr"/>
                      <a:r>
                        <a:rPr lang="en-US" sz="2000" dirty="0" smtClean="0">
                          <a:solidFill>
                            <a:schemeClr val="tx1"/>
                          </a:solidFill>
                          <a:latin typeface="Times New Roman" pitchFamily="18" charset="0"/>
                          <a:cs typeface="Times New Roman" pitchFamily="18" charset="0"/>
                        </a:rPr>
                        <a:t>Persons</a:t>
                      </a:r>
                      <a:endParaRPr lang="en-US" sz="2000" dirty="0">
                        <a:solidFill>
                          <a:schemeClr val="tx1"/>
                        </a:solidFill>
                        <a:latin typeface="Times New Roman" pitchFamily="18" charset="0"/>
                        <a:cs typeface="Times New Roman" pitchFamily="18" charset="0"/>
                      </a:endParaRPr>
                    </a:p>
                  </a:txBody>
                  <a:tcPr/>
                </a:tc>
                <a:tc>
                  <a:txBody>
                    <a:bodyPr/>
                    <a:lstStyle/>
                    <a:p>
                      <a:pPr algn="ctr"/>
                      <a:r>
                        <a:rPr lang="en-US" sz="2000" dirty="0" smtClean="0">
                          <a:solidFill>
                            <a:schemeClr val="tx1"/>
                          </a:solidFill>
                          <a:latin typeface="Times New Roman" pitchFamily="18" charset="0"/>
                          <a:cs typeface="Times New Roman" pitchFamily="18" charset="0"/>
                        </a:rPr>
                        <a:t>Large</a:t>
                      </a:r>
                      <a:r>
                        <a:rPr lang="en-US" sz="2000" baseline="0" dirty="0" smtClean="0">
                          <a:solidFill>
                            <a:schemeClr val="tx1"/>
                          </a:solidFill>
                          <a:latin typeface="Times New Roman" pitchFamily="18" charset="0"/>
                          <a:cs typeface="Times New Roman" pitchFamily="18" charset="0"/>
                        </a:rPr>
                        <a:t> Truck Crashes</a:t>
                      </a:r>
                      <a:endParaRPr lang="en-US" sz="2000" dirty="0">
                        <a:solidFill>
                          <a:schemeClr val="tx1"/>
                        </a:solidFill>
                        <a:latin typeface="Times New Roman" pitchFamily="18" charset="0"/>
                        <a:cs typeface="Times New Roman" pitchFamily="18" charset="0"/>
                      </a:endParaRPr>
                    </a:p>
                  </a:txBody>
                  <a:tcPr/>
                </a:tc>
                <a:tc>
                  <a:txBody>
                    <a:bodyPr/>
                    <a:lstStyle/>
                    <a:p>
                      <a:pPr algn="ctr"/>
                      <a:r>
                        <a:rPr lang="en-US" sz="2000" dirty="0" smtClean="0">
                          <a:solidFill>
                            <a:schemeClr val="tx1"/>
                          </a:solidFill>
                          <a:latin typeface="Times New Roman" pitchFamily="18" charset="0"/>
                          <a:cs typeface="Times New Roman" pitchFamily="18" charset="0"/>
                        </a:rPr>
                        <a:t>Bus Crashes</a:t>
                      </a:r>
                      <a:endParaRPr lang="en-US" sz="2000" dirty="0">
                        <a:solidFill>
                          <a:schemeClr val="tx1"/>
                        </a:solidFill>
                        <a:latin typeface="Times New Roman" pitchFamily="18" charset="0"/>
                        <a:cs typeface="Times New Roman" pitchFamily="18" charset="0"/>
                      </a:endParaRPr>
                    </a:p>
                  </a:txBody>
                  <a:tcPr/>
                </a:tc>
                <a:tc>
                  <a:txBody>
                    <a:bodyPr/>
                    <a:lstStyle/>
                    <a:p>
                      <a:pPr algn="ctr"/>
                      <a:r>
                        <a:rPr lang="en-US" sz="2000" dirty="0" smtClean="0">
                          <a:solidFill>
                            <a:schemeClr val="tx1"/>
                          </a:solidFill>
                          <a:latin typeface="Times New Roman" pitchFamily="18" charset="0"/>
                          <a:cs typeface="Times New Roman" pitchFamily="18" charset="0"/>
                        </a:rPr>
                        <a:t>Large</a:t>
                      </a:r>
                      <a:r>
                        <a:rPr lang="en-US" sz="2000" baseline="0" dirty="0" smtClean="0">
                          <a:solidFill>
                            <a:schemeClr val="tx1"/>
                          </a:solidFill>
                          <a:latin typeface="Times New Roman" pitchFamily="18" charset="0"/>
                          <a:cs typeface="Times New Roman" pitchFamily="18" charset="0"/>
                        </a:rPr>
                        <a:t> Truck and Bus Crashes</a:t>
                      </a:r>
                      <a:endParaRPr lang="en-US" sz="2000" dirty="0">
                        <a:solidFill>
                          <a:schemeClr val="tx1"/>
                        </a:solidFill>
                        <a:latin typeface="Times New Roman" pitchFamily="18" charset="0"/>
                        <a:cs typeface="Times New Roman" pitchFamily="18" charset="0"/>
                      </a:endParaRPr>
                    </a:p>
                  </a:txBody>
                  <a:tcPr/>
                </a:tc>
                <a:tc>
                  <a:txBody>
                    <a:bodyPr/>
                    <a:lstStyle/>
                    <a:p>
                      <a:pPr algn="ctr"/>
                      <a:r>
                        <a:rPr lang="en-US" sz="2000" dirty="0" smtClean="0">
                          <a:solidFill>
                            <a:schemeClr val="tx1"/>
                          </a:solidFill>
                          <a:latin typeface="Times New Roman" pitchFamily="18" charset="0"/>
                          <a:cs typeface="Times New Roman" pitchFamily="18" charset="0"/>
                        </a:rPr>
                        <a:t>All Vehicle Crashes</a:t>
                      </a:r>
                      <a:endParaRPr lang="en-US" sz="2000" dirty="0">
                        <a:solidFill>
                          <a:schemeClr val="tx1"/>
                        </a:solidFill>
                        <a:latin typeface="Times New Roman" pitchFamily="18" charset="0"/>
                        <a:cs typeface="Times New Roman" pitchFamily="18" charset="0"/>
                      </a:endParaRPr>
                    </a:p>
                  </a:txBody>
                  <a:tcPr/>
                </a:tc>
              </a:tr>
              <a:tr h="478972">
                <a:tc>
                  <a:txBody>
                    <a:bodyPr/>
                    <a:lstStyle/>
                    <a:p>
                      <a:pPr algn="l"/>
                      <a:r>
                        <a:rPr lang="en-US" sz="2000" dirty="0" smtClean="0">
                          <a:latin typeface="Times New Roman" pitchFamily="18" charset="0"/>
                          <a:cs typeface="Times New Roman" pitchFamily="18" charset="0"/>
                        </a:rPr>
                        <a:t>Fatalities</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3,675</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276</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3,944</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32,885</a:t>
                      </a:r>
                      <a:endParaRPr lang="en-US" sz="2000" dirty="0">
                        <a:latin typeface="Times New Roman" pitchFamily="18" charset="0"/>
                        <a:cs typeface="Times New Roman" pitchFamily="18" charset="0"/>
                      </a:endParaRPr>
                    </a:p>
                  </a:txBody>
                  <a:tcPr/>
                </a:tc>
              </a:tr>
              <a:tr h="478972">
                <a:tc>
                  <a:txBody>
                    <a:bodyPr/>
                    <a:lstStyle/>
                    <a:p>
                      <a:pPr algn="l"/>
                      <a:r>
                        <a:rPr lang="en-US" sz="2000" dirty="0" smtClean="0">
                          <a:latin typeface="Times New Roman" pitchFamily="18" charset="0"/>
                          <a:cs typeface="Times New Roman" pitchFamily="18" charset="0"/>
                        </a:rPr>
                        <a:t>Injuries</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80,000</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27,000</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106,000</a:t>
                      </a:r>
                      <a:endParaRPr lang="en-US" sz="2000" dirty="0">
                        <a:latin typeface="Times New Roman" pitchFamily="18" charset="0"/>
                        <a:cs typeface="Times New Roman" pitchFamily="18" charset="0"/>
                      </a:endParaRPr>
                    </a:p>
                  </a:txBody>
                  <a:tcPr/>
                </a:tc>
                <a:tc>
                  <a:txBody>
                    <a:bodyPr/>
                    <a:lstStyle/>
                    <a:p>
                      <a:pPr algn="r"/>
                      <a:r>
                        <a:rPr lang="en-US" sz="2000" dirty="0" smtClean="0">
                          <a:latin typeface="Times New Roman" pitchFamily="18" charset="0"/>
                          <a:cs typeface="Times New Roman" pitchFamily="18" charset="0"/>
                        </a:rPr>
                        <a:t>2,239,000</a:t>
                      </a:r>
                      <a:endParaRPr lang="en-US" sz="2000" dirty="0">
                        <a:latin typeface="Times New Roman" pitchFamily="18" charset="0"/>
                        <a:cs typeface="Times New Roman" pitchFamily="18" charset="0"/>
                      </a:endParaRPr>
                    </a:p>
                  </a:txBody>
                  <a:tcPr/>
                </a:tc>
              </a:tr>
            </a:tbl>
          </a:graphicData>
        </a:graphic>
      </p:graphicFrame>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8600" y="990600"/>
            <a:ext cx="8534400" cy="762000"/>
          </a:xfrm>
        </p:spPr>
        <p:txBody>
          <a:bodyPr/>
          <a:lstStyle/>
          <a:p>
            <a:r>
              <a:rPr lang="en-US" dirty="0" smtClean="0"/>
              <a:t>Medical Program Activities</a:t>
            </a:r>
          </a:p>
        </p:txBody>
      </p:sp>
      <p:sp>
        <p:nvSpPr>
          <p:cNvPr id="18435" name="Content Placeholder 2"/>
          <p:cNvSpPr>
            <a:spLocks noGrp="1"/>
          </p:cNvSpPr>
          <p:nvPr>
            <p:ph idx="1"/>
          </p:nvPr>
        </p:nvSpPr>
        <p:spPr>
          <a:xfrm>
            <a:off x="152400" y="1676400"/>
            <a:ext cx="8763000" cy="4953000"/>
          </a:xfrm>
        </p:spPr>
        <p:txBody>
          <a:bodyPr>
            <a:normAutofit fontScale="92500" lnSpcReduction="10000"/>
          </a:bodyPr>
          <a:lstStyle/>
          <a:p>
            <a:r>
              <a:rPr lang="en-US" sz="3000" dirty="0" smtClean="0"/>
              <a:t>Rulemaking/Guidance Development</a:t>
            </a:r>
          </a:p>
          <a:p>
            <a:r>
              <a:rPr lang="en-US" sz="3000" dirty="0" smtClean="0"/>
              <a:t>Research </a:t>
            </a:r>
          </a:p>
          <a:p>
            <a:pPr marL="685800" lvl="1" indent="-342900">
              <a:buClr>
                <a:srgbClr val="FFC000"/>
              </a:buClr>
              <a:buFont typeface="Wingdings" pitchFamily="2" charset="2"/>
              <a:buChar char="q"/>
            </a:pPr>
            <a:r>
              <a:rPr lang="en-US" sz="2600" dirty="0" smtClean="0"/>
              <a:t>Medical Review Board</a:t>
            </a:r>
          </a:p>
          <a:p>
            <a:pPr marL="685800" lvl="1" indent="-342900">
              <a:buClr>
                <a:srgbClr val="FFC000"/>
              </a:buClr>
              <a:buFont typeface="Wingdings" pitchFamily="2" charset="2"/>
              <a:buChar char="q"/>
            </a:pPr>
            <a:r>
              <a:rPr lang="en-US" sz="2600" dirty="0" smtClean="0"/>
              <a:t>Medical Expert Panels</a:t>
            </a:r>
          </a:p>
          <a:p>
            <a:pPr marL="685800" lvl="1" indent="-342900">
              <a:buClr>
                <a:srgbClr val="FFC000"/>
              </a:buClr>
              <a:buFont typeface="Wingdings" pitchFamily="2" charset="2"/>
              <a:buChar char="q"/>
            </a:pPr>
            <a:r>
              <a:rPr lang="en-US" sz="2600" dirty="0" smtClean="0"/>
              <a:t>Evidence Reports</a:t>
            </a:r>
          </a:p>
          <a:p>
            <a:r>
              <a:rPr lang="en-US" sz="3000" dirty="0" smtClean="0"/>
              <a:t>Compliance Assistance</a:t>
            </a:r>
          </a:p>
          <a:p>
            <a:r>
              <a:rPr lang="en-US" sz="3000" dirty="0" smtClean="0"/>
              <a:t>Medical Exemptions/Variances</a:t>
            </a:r>
          </a:p>
          <a:p>
            <a:pPr marL="685800" lvl="1" indent="-342900">
              <a:buClr>
                <a:srgbClr val="FFC000"/>
              </a:buClr>
              <a:buFont typeface="Wingdings" pitchFamily="2" charset="2"/>
              <a:buChar char="q"/>
            </a:pPr>
            <a:r>
              <a:rPr lang="en-US" sz="2600" dirty="0" smtClean="0"/>
              <a:t>Vision, Diabetes, Hearing, Seizure	</a:t>
            </a:r>
          </a:p>
          <a:p>
            <a:pPr marL="685800" lvl="1" indent="-342900">
              <a:buClr>
                <a:srgbClr val="FFC000"/>
              </a:buClr>
              <a:buFont typeface="Wingdings" pitchFamily="2" charset="2"/>
              <a:buChar char="q"/>
            </a:pPr>
            <a:r>
              <a:rPr lang="en-US" sz="2600" dirty="0" smtClean="0"/>
              <a:t>Skill Performance Evaluation (SPE)</a:t>
            </a:r>
          </a:p>
          <a:p>
            <a:pPr marL="685800" lvl="1" indent="-342900">
              <a:buClr>
                <a:srgbClr val="FFC000"/>
              </a:buClr>
              <a:buFont typeface="Wingdings" pitchFamily="2" charset="2"/>
              <a:buChar char="q"/>
            </a:pPr>
            <a:r>
              <a:rPr lang="en-US" sz="2600" dirty="0" smtClean="0"/>
              <a:t>Agency has requested public comment on exemption applications for seizure conditions and hearing loss</a:t>
            </a:r>
          </a:p>
          <a:p>
            <a:endParaRPr lang="en-US" dirty="0" smtClean="0"/>
          </a:p>
        </p:txBody>
      </p:sp>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1143000"/>
            <a:ext cx="8534400" cy="1143000"/>
          </a:xfrm>
        </p:spPr>
        <p:txBody>
          <a:bodyPr>
            <a:normAutofit/>
          </a:bodyPr>
          <a:lstStyle/>
          <a:p>
            <a:r>
              <a:rPr lang="en-US" dirty="0" smtClean="0"/>
              <a:t>Purpose of the Medical Certification</a:t>
            </a:r>
            <a:br>
              <a:rPr lang="en-US" dirty="0" smtClean="0"/>
            </a:br>
            <a:r>
              <a:rPr lang="en-US" dirty="0" smtClean="0"/>
              <a:t>Examination</a:t>
            </a:r>
          </a:p>
        </p:txBody>
      </p:sp>
      <p:sp>
        <p:nvSpPr>
          <p:cNvPr id="10243" name="Content Placeholder 2"/>
          <p:cNvSpPr>
            <a:spLocks noGrp="1"/>
          </p:cNvSpPr>
          <p:nvPr>
            <p:ph idx="1"/>
          </p:nvPr>
        </p:nvSpPr>
        <p:spPr>
          <a:xfrm>
            <a:off x="228600" y="2438400"/>
            <a:ext cx="7810500" cy="2590800"/>
          </a:xfrm>
        </p:spPr>
        <p:txBody>
          <a:bodyPr/>
          <a:lstStyle/>
          <a:p>
            <a:pPr marL="0" indent="0">
              <a:buNone/>
            </a:pPr>
            <a:r>
              <a:rPr lang="en-US" dirty="0" smtClean="0"/>
              <a:t>“The purpose of this examination is to determine a driver's physical qualification to operate a commercial motor vehicle (CMV) in interstate commerce according to the requirements in             49 CFR 391.41-49.” *</a:t>
            </a:r>
          </a:p>
        </p:txBody>
      </p:sp>
      <p:sp>
        <p:nvSpPr>
          <p:cNvPr id="10244" name="Text Box 8"/>
          <p:cNvSpPr txBox="1">
            <a:spLocks noChangeArrowheads="1"/>
          </p:cNvSpPr>
          <p:nvPr/>
        </p:nvSpPr>
        <p:spPr bwMode="auto">
          <a:xfrm>
            <a:off x="304800" y="5410200"/>
            <a:ext cx="3886200" cy="369332"/>
          </a:xfrm>
          <a:prstGeom prst="rect">
            <a:avLst/>
          </a:prstGeom>
          <a:noFill/>
          <a:ln w="9525">
            <a:noFill/>
            <a:miter lim="800000"/>
            <a:headEnd/>
            <a:tailEnd/>
          </a:ln>
        </p:spPr>
        <p:txBody>
          <a:bodyPr wrap="square">
            <a:spAutoFit/>
          </a:bodyPr>
          <a:lstStyle/>
          <a:p>
            <a:pPr algn="l" eaLnBrk="0" hangingPunct="0">
              <a:spcBef>
                <a:spcPct val="20000"/>
              </a:spcBef>
              <a:buClr>
                <a:srgbClr val="000066"/>
              </a:buClr>
              <a:buFont typeface="Wingdings" pitchFamily="2" charset="2"/>
              <a:buNone/>
            </a:pPr>
            <a:r>
              <a:rPr lang="en-US" dirty="0"/>
              <a:t>* </a:t>
            </a:r>
            <a:r>
              <a:rPr lang="en-US" b="1" dirty="0">
                <a:latin typeface="Times New Roman" pitchFamily="18" charset="0"/>
              </a:rPr>
              <a:t>Medical Examination Report </a:t>
            </a:r>
          </a:p>
        </p:txBody>
      </p:sp>
      <p:pic>
        <p:nvPicPr>
          <p:cNvPr id="10245" name="Picture 4" descr="semitruck.jpg"/>
          <p:cNvPicPr>
            <a:picLocks noChangeAspect="1"/>
          </p:cNvPicPr>
          <p:nvPr/>
        </p:nvPicPr>
        <p:blipFill>
          <a:blip r:embed="rId3" cstate="print"/>
          <a:srcRect/>
          <a:stretch>
            <a:fillRect/>
          </a:stretch>
        </p:blipFill>
        <p:spPr bwMode="auto">
          <a:xfrm>
            <a:off x="5334000" y="4191000"/>
            <a:ext cx="3151188" cy="2143125"/>
          </a:xfrm>
          <a:prstGeom prst="rect">
            <a:avLst/>
          </a:prstGeom>
          <a:noFill/>
          <a:ln w="9525">
            <a:noFill/>
            <a:miter lim="800000"/>
            <a:headEnd/>
            <a:tailEnd/>
          </a:ln>
        </p:spPr>
      </p:pic>
      <p:sp>
        <p:nvSpPr>
          <p:cNvPr id="3" name="Slide Number Placeholder 2"/>
          <p:cNvSpPr>
            <a:spLocks noGrp="1"/>
          </p:cNvSpPr>
          <p:nvPr>
            <p:ph type="sldNum" sz="quarter" idx="11"/>
          </p:nvPr>
        </p:nvSpPr>
        <p:spPr/>
        <p:txBody>
          <a:bodyPr/>
          <a:lstStyle/>
          <a:p>
            <a:pPr>
              <a:defRPr/>
            </a:pPr>
            <a:fld id="{5EC078DF-8B7E-4ED0-95C8-5F112F3923BC}"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3671</TotalTime>
  <Words>2057</Words>
  <Application>Microsoft Office PowerPoint</Application>
  <PresentationFormat>On-screen Show (4:3)</PresentationFormat>
  <Paragraphs>339</Paragraphs>
  <Slides>50</Slides>
  <Notes>15</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Theme1</vt:lpstr>
      <vt:lpstr>Updates:  DOT Physicals and Compliance   What’s New?  Pam Matheny  Transportation Department Public Utilities Commission  State of Ohio  </vt:lpstr>
      <vt:lpstr>Agenda</vt:lpstr>
      <vt:lpstr>Overview of the Commercial Motor Carrier Industry and FMCSA Medical Programs</vt:lpstr>
      <vt:lpstr>Truck and Bus Driver Statistics</vt:lpstr>
      <vt:lpstr>Federal Motor Carrier Safety Administration Regulations</vt:lpstr>
      <vt:lpstr>Interstate or Intrastate</vt:lpstr>
      <vt:lpstr>U.S. Department of Transportation (DOT) Interstate Traffic Crash Statistics 2010</vt:lpstr>
      <vt:lpstr>Medical Program Activities</vt:lpstr>
      <vt:lpstr>Purpose of the Medical Certification Examination</vt:lpstr>
      <vt:lpstr>What is changing?</vt:lpstr>
      <vt:lpstr>When does this change start?</vt:lpstr>
      <vt:lpstr>What is not changing?</vt:lpstr>
      <vt:lpstr>What must I do to comply with the new requirements for making my medical certification part of my CDL driving record?</vt:lpstr>
      <vt:lpstr>You will be required to self certify to a single type of commercial operation on your driver license application form.  Based on that self certification, you may need to provide your SDLA (State Driver’s License Agencies) with a current medical examiner’s certificate and show any variance you may have to obtain of keep your CDL. </vt:lpstr>
      <vt:lpstr>How do I determine which type of commercial motor vehicle (CMV) operation I should self-certify to my SDLA?</vt:lpstr>
      <vt:lpstr>What if I am an existing CDL holder who does not have a license renewal, upgrade or transfer between 1/30/12 and 1/30/14?</vt:lpstr>
      <vt:lpstr>After I provide my SDLA with my unexpired medical examiner’s certificate, do I still have to carry an original or copy of my medical examiner’s certificate?</vt:lpstr>
      <vt:lpstr>What should I do with the medical examiner’s certificate beginning on January 30, 2014?</vt:lpstr>
      <vt:lpstr>What if I do not provide my SDLA with my self-certification and if required, my medical examiner’s certificate and any required variance document by January 30, 2014?</vt:lpstr>
      <vt:lpstr>What should I do when my medical certificate and/or variance is about to expire?</vt:lpstr>
      <vt:lpstr>What happens if my medical examiner’s certificate or variance expires before I provide my SDLA with a new one?</vt:lpstr>
      <vt:lpstr>How can I get back my CDL privileges?</vt:lpstr>
      <vt:lpstr>Who are the Medical Examiners (MEs)?</vt:lpstr>
      <vt:lpstr>Medical Examiner Responsibilities</vt:lpstr>
      <vt:lpstr>National Registry of Certified Medical Examiners</vt:lpstr>
      <vt:lpstr>National Registry Background</vt:lpstr>
      <vt:lpstr>Medical Exemptions and Variances</vt:lpstr>
      <vt:lpstr>Slide 28</vt:lpstr>
      <vt:lpstr>Exemptions</vt:lpstr>
      <vt:lpstr>Federal Diabetes Exemption Program</vt:lpstr>
      <vt:lpstr>Federal Vision Exemption Program</vt:lpstr>
      <vt:lpstr>Federal Hearing Exemption Program</vt:lpstr>
      <vt:lpstr>Federal Seizure Exemption Program</vt:lpstr>
      <vt:lpstr>Statistics</vt:lpstr>
      <vt:lpstr>Skill Performance Evaluation (SPE)</vt:lpstr>
      <vt:lpstr>Obstructive Sleep Apnea (OSA)</vt:lpstr>
      <vt:lpstr>Untreated OSA</vt:lpstr>
      <vt:lpstr>OSA</vt:lpstr>
      <vt:lpstr>Sleep Apnea </vt:lpstr>
      <vt:lpstr>Sleep Apnea Patterns</vt:lpstr>
      <vt:lpstr>More Sleep Apnea Signs/Symptoms</vt:lpstr>
      <vt:lpstr>Risk Factors You Can’t Control</vt:lpstr>
      <vt:lpstr>Risk Factors You Can Control</vt:lpstr>
      <vt:lpstr>Sleep Disorders: Treatment/Devices</vt:lpstr>
      <vt:lpstr>Untreated OSA - Complications</vt:lpstr>
      <vt:lpstr>So what’s the problem?</vt:lpstr>
      <vt:lpstr>Online Tools</vt:lpstr>
      <vt:lpstr>Online Tools</vt:lpstr>
      <vt:lpstr>Contact Information</vt:lpstr>
      <vt:lpstr>Summary</vt:lpstr>
    </vt:vector>
  </TitlesOfParts>
  <Company>Brown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FMCSA Mission</dc:title>
  <dc:creator>BROWN</dc:creator>
  <cp:lastModifiedBy>matheny</cp:lastModifiedBy>
  <cp:revision>455</cp:revision>
  <cp:lastPrinted>2012-10-24T19:24:22Z</cp:lastPrinted>
  <dcterms:created xsi:type="dcterms:W3CDTF">2011-02-26T02:28:57Z</dcterms:created>
  <dcterms:modified xsi:type="dcterms:W3CDTF">2013-11-01T17:58:17Z</dcterms:modified>
</cp:coreProperties>
</file>